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312" r:id="rId3"/>
    <p:sldId id="257" r:id="rId4"/>
    <p:sldId id="258" r:id="rId5"/>
    <p:sldId id="304" r:id="rId6"/>
    <p:sldId id="259" r:id="rId7"/>
    <p:sldId id="276" r:id="rId8"/>
    <p:sldId id="260" r:id="rId9"/>
    <p:sldId id="261" r:id="rId10"/>
    <p:sldId id="308" r:id="rId11"/>
    <p:sldId id="309" r:id="rId12"/>
    <p:sldId id="310" r:id="rId13"/>
    <p:sldId id="311" r:id="rId14"/>
    <p:sldId id="300" r:id="rId15"/>
    <p:sldId id="271" r:id="rId16"/>
    <p:sldId id="287" r:id="rId17"/>
    <p:sldId id="305" r:id="rId18"/>
    <p:sldId id="306" r:id="rId19"/>
    <p:sldId id="288" r:id="rId20"/>
    <p:sldId id="289" r:id="rId21"/>
    <p:sldId id="295" r:id="rId22"/>
    <p:sldId id="290" r:id="rId23"/>
    <p:sldId id="307" r:id="rId24"/>
    <p:sldId id="262" r:id="rId25"/>
    <p:sldId id="265" r:id="rId26"/>
    <p:sldId id="266" r:id="rId27"/>
    <p:sldId id="267" r:id="rId28"/>
    <p:sldId id="268" r:id="rId29"/>
    <p:sldId id="274" r:id="rId30"/>
    <p:sldId id="269" r:id="rId31"/>
    <p:sldId id="275" r:id="rId32"/>
    <p:sldId id="282" r:id="rId33"/>
    <p:sldId id="283" r:id="rId34"/>
    <p:sldId id="293" r:id="rId35"/>
    <p:sldId id="294" r:id="rId36"/>
    <p:sldId id="298" r:id="rId37"/>
    <p:sldId id="302" r:id="rId38"/>
    <p:sldId id="279"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6" autoAdjust="0"/>
    <p:restoredTop sz="94686"/>
  </p:normalViewPr>
  <p:slideViewPr>
    <p:cSldViewPr snapToGrid="0">
      <p:cViewPr varScale="1">
        <p:scale>
          <a:sx n="90" d="100"/>
          <a:sy n="90" d="100"/>
        </p:scale>
        <p:origin x="232" y="5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5EEBC6-7862-4060-9E2B-86CB763DEA2D}" type="datetimeFigureOut">
              <a:rPr lang="en-US" smtClean="0"/>
              <a:t>11/1/17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2EEEFB-C0AE-4E9D-AB49-C25D4C72BF0A}" type="slidenum">
              <a:rPr lang="en-US" smtClean="0"/>
              <a:t>‹#›</a:t>
            </a:fld>
            <a:endParaRPr lang="en-US" dirty="0"/>
          </a:p>
        </p:txBody>
      </p:sp>
    </p:spTree>
    <p:extLst>
      <p:ext uri="{BB962C8B-B14F-4D97-AF65-F5344CB8AC3E}">
        <p14:creationId xmlns:p14="http://schemas.microsoft.com/office/powerpoint/2010/main" val="322992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5A179A-6F2F-4459-8752-6D66AEE001C4}" type="datetimeFigureOut">
              <a:rPr lang="en-US" smtClean="0"/>
              <a:t>11/1/17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C3BFEF-532B-412B-A392-FC0FC4E676D5}" type="slidenum">
              <a:rPr lang="en-US" smtClean="0"/>
              <a:t>‹#›</a:t>
            </a:fld>
            <a:endParaRPr lang="en-US" dirty="0"/>
          </a:p>
        </p:txBody>
      </p:sp>
    </p:spTree>
    <p:extLst>
      <p:ext uri="{BB962C8B-B14F-4D97-AF65-F5344CB8AC3E}">
        <p14:creationId xmlns:p14="http://schemas.microsoft.com/office/powerpoint/2010/main" val="393430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us introduces ourselves.  Julie will share “feel free to interrupt us with any questions.”</a:t>
            </a:r>
          </a:p>
          <a:p>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a:t>
            </a:fld>
            <a:endParaRPr lang="en-US" dirty="0"/>
          </a:p>
        </p:txBody>
      </p:sp>
    </p:spTree>
    <p:extLst>
      <p:ext uri="{BB962C8B-B14F-4D97-AF65-F5344CB8AC3E}">
        <p14:creationId xmlns:p14="http://schemas.microsoft.com/office/powerpoint/2010/main" val="245285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Albee</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10</a:t>
            </a:fld>
            <a:endParaRPr lang="en-US" dirty="0"/>
          </a:p>
        </p:txBody>
      </p:sp>
    </p:spTree>
    <p:extLst>
      <p:ext uri="{BB962C8B-B14F-4D97-AF65-F5344CB8AC3E}">
        <p14:creationId xmlns:p14="http://schemas.microsoft.com/office/powerpoint/2010/main" val="67035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r>
              <a:rPr lang="en-US" baseline="0" dirty="0" smtClean="0"/>
              <a:t> Albee</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11</a:t>
            </a:fld>
            <a:endParaRPr lang="en-US" dirty="0"/>
          </a:p>
        </p:txBody>
      </p:sp>
    </p:spTree>
    <p:extLst>
      <p:ext uri="{BB962C8B-B14F-4D97-AF65-F5344CB8AC3E}">
        <p14:creationId xmlns:p14="http://schemas.microsoft.com/office/powerpoint/2010/main" val="177236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12</a:t>
            </a:fld>
            <a:endParaRPr lang="en-US" dirty="0"/>
          </a:p>
        </p:txBody>
      </p:sp>
    </p:spTree>
    <p:extLst>
      <p:ext uri="{BB962C8B-B14F-4D97-AF65-F5344CB8AC3E}">
        <p14:creationId xmlns:p14="http://schemas.microsoft.com/office/powerpoint/2010/main" val="320923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13</a:t>
            </a:fld>
            <a:endParaRPr lang="en-US" dirty="0"/>
          </a:p>
        </p:txBody>
      </p:sp>
    </p:spTree>
    <p:extLst>
      <p:ext uri="{BB962C8B-B14F-4D97-AF65-F5344CB8AC3E}">
        <p14:creationId xmlns:p14="http://schemas.microsoft.com/office/powerpoint/2010/main" val="3131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14</a:t>
            </a:fld>
            <a:endParaRPr lang="en-US" dirty="0"/>
          </a:p>
        </p:txBody>
      </p:sp>
    </p:spTree>
    <p:extLst>
      <p:ext uri="{BB962C8B-B14F-4D97-AF65-F5344CB8AC3E}">
        <p14:creationId xmlns:p14="http://schemas.microsoft.com/office/powerpoint/2010/main" val="216896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15</a:t>
            </a:fld>
            <a:endParaRPr lang="en-US" dirty="0"/>
          </a:p>
        </p:txBody>
      </p:sp>
    </p:spTree>
    <p:extLst>
      <p:ext uri="{BB962C8B-B14F-4D97-AF65-F5344CB8AC3E}">
        <p14:creationId xmlns:p14="http://schemas.microsoft.com/office/powerpoint/2010/main" val="232264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16</a:t>
            </a:fld>
            <a:endParaRPr lang="en-US" dirty="0"/>
          </a:p>
        </p:txBody>
      </p:sp>
    </p:spTree>
    <p:extLst>
      <p:ext uri="{BB962C8B-B14F-4D97-AF65-F5344CB8AC3E}">
        <p14:creationId xmlns:p14="http://schemas.microsoft.com/office/powerpoint/2010/main" val="389237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Albee</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17</a:t>
            </a:fld>
            <a:endParaRPr lang="en-US" dirty="0"/>
          </a:p>
        </p:txBody>
      </p:sp>
    </p:spTree>
    <p:extLst>
      <p:ext uri="{BB962C8B-B14F-4D97-AF65-F5344CB8AC3E}">
        <p14:creationId xmlns:p14="http://schemas.microsoft.com/office/powerpoint/2010/main" val="193204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18</a:t>
            </a:fld>
            <a:endParaRPr lang="en-US" dirty="0"/>
          </a:p>
        </p:txBody>
      </p:sp>
    </p:spTree>
    <p:extLst>
      <p:ext uri="{BB962C8B-B14F-4D97-AF65-F5344CB8AC3E}">
        <p14:creationId xmlns:p14="http://schemas.microsoft.com/office/powerpoint/2010/main" val="225619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19</a:t>
            </a:fld>
            <a:endParaRPr lang="en-US" dirty="0"/>
          </a:p>
        </p:txBody>
      </p:sp>
    </p:spTree>
    <p:extLst>
      <p:ext uri="{BB962C8B-B14F-4D97-AF65-F5344CB8AC3E}">
        <p14:creationId xmlns:p14="http://schemas.microsoft.com/office/powerpoint/2010/main" val="136339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a:t>
            </a:fld>
            <a:endParaRPr lang="en-US" dirty="0"/>
          </a:p>
        </p:txBody>
      </p:sp>
    </p:spTree>
    <p:extLst>
      <p:ext uri="{BB962C8B-B14F-4D97-AF65-F5344CB8AC3E}">
        <p14:creationId xmlns:p14="http://schemas.microsoft.com/office/powerpoint/2010/main" val="280195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20</a:t>
            </a:fld>
            <a:endParaRPr lang="en-US" dirty="0"/>
          </a:p>
        </p:txBody>
      </p:sp>
    </p:spTree>
    <p:extLst>
      <p:ext uri="{BB962C8B-B14F-4D97-AF65-F5344CB8AC3E}">
        <p14:creationId xmlns:p14="http://schemas.microsoft.com/office/powerpoint/2010/main" val="162291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21</a:t>
            </a:fld>
            <a:endParaRPr lang="en-US" dirty="0"/>
          </a:p>
        </p:txBody>
      </p:sp>
    </p:spTree>
    <p:extLst>
      <p:ext uri="{BB962C8B-B14F-4D97-AF65-F5344CB8AC3E}">
        <p14:creationId xmlns:p14="http://schemas.microsoft.com/office/powerpoint/2010/main" val="3051584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22</a:t>
            </a:fld>
            <a:endParaRPr lang="en-US" dirty="0"/>
          </a:p>
        </p:txBody>
      </p:sp>
    </p:spTree>
    <p:extLst>
      <p:ext uri="{BB962C8B-B14F-4D97-AF65-F5344CB8AC3E}">
        <p14:creationId xmlns:p14="http://schemas.microsoft.com/office/powerpoint/2010/main" val="2663462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23</a:t>
            </a:fld>
            <a:endParaRPr lang="en-US" dirty="0"/>
          </a:p>
        </p:txBody>
      </p:sp>
    </p:spTree>
    <p:extLst>
      <p:ext uri="{BB962C8B-B14F-4D97-AF65-F5344CB8AC3E}">
        <p14:creationId xmlns:p14="http://schemas.microsoft.com/office/powerpoint/2010/main" val="3047267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24</a:t>
            </a:fld>
            <a:endParaRPr lang="en-US" dirty="0"/>
          </a:p>
        </p:txBody>
      </p:sp>
    </p:spTree>
    <p:extLst>
      <p:ext uri="{BB962C8B-B14F-4D97-AF65-F5344CB8AC3E}">
        <p14:creationId xmlns:p14="http://schemas.microsoft.com/office/powerpoint/2010/main" val="114355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25</a:t>
            </a:fld>
            <a:endParaRPr lang="en-US" dirty="0"/>
          </a:p>
        </p:txBody>
      </p:sp>
    </p:spTree>
    <p:extLst>
      <p:ext uri="{BB962C8B-B14F-4D97-AF65-F5344CB8AC3E}">
        <p14:creationId xmlns:p14="http://schemas.microsoft.com/office/powerpoint/2010/main" val="168493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26</a:t>
            </a:fld>
            <a:endParaRPr lang="en-US" dirty="0"/>
          </a:p>
        </p:txBody>
      </p:sp>
    </p:spTree>
    <p:extLst>
      <p:ext uri="{BB962C8B-B14F-4D97-AF65-F5344CB8AC3E}">
        <p14:creationId xmlns:p14="http://schemas.microsoft.com/office/powerpoint/2010/main" val="168715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27</a:t>
            </a:fld>
            <a:endParaRPr lang="en-US" dirty="0"/>
          </a:p>
        </p:txBody>
      </p:sp>
    </p:spTree>
    <p:extLst>
      <p:ext uri="{BB962C8B-B14F-4D97-AF65-F5344CB8AC3E}">
        <p14:creationId xmlns:p14="http://schemas.microsoft.com/office/powerpoint/2010/main" val="1618368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28</a:t>
            </a:fld>
            <a:endParaRPr lang="en-US" dirty="0"/>
          </a:p>
        </p:txBody>
      </p:sp>
    </p:spTree>
    <p:extLst>
      <p:ext uri="{BB962C8B-B14F-4D97-AF65-F5344CB8AC3E}">
        <p14:creationId xmlns:p14="http://schemas.microsoft.com/office/powerpoint/2010/main" val="3406069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29</a:t>
            </a:fld>
            <a:endParaRPr lang="en-US" dirty="0"/>
          </a:p>
        </p:txBody>
      </p:sp>
    </p:spTree>
    <p:extLst>
      <p:ext uri="{BB962C8B-B14F-4D97-AF65-F5344CB8AC3E}">
        <p14:creationId xmlns:p14="http://schemas.microsoft.com/office/powerpoint/2010/main" val="262081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Julie </a:t>
            </a:r>
            <a:r>
              <a:rPr lang="en-US" dirty="0" smtClean="0"/>
              <a:t>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a:t>
            </a:fld>
            <a:endParaRPr lang="en-US" dirty="0"/>
          </a:p>
        </p:txBody>
      </p:sp>
    </p:spTree>
    <p:extLst>
      <p:ext uri="{BB962C8B-B14F-4D97-AF65-F5344CB8AC3E}">
        <p14:creationId xmlns:p14="http://schemas.microsoft.com/office/powerpoint/2010/main" val="337564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30</a:t>
            </a:fld>
            <a:endParaRPr lang="en-US" dirty="0"/>
          </a:p>
        </p:txBody>
      </p:sp>
    </p:spTree>
    <p:extLst>
      <p:ext uri="{BB962C8B-B14F-4D97-AF65-F5344CB8AC3E}">
        <p14:creationId xmlns:p14="http://schemas.microsoft.com/office/powerpoint/2010/main" val="2801339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r>
              <a:rPr lang="en-US" baseline="0" dirty="0" smtClean="0"/>
              <a:t>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31</a:t>
            </a:fld>
            <a:endParaRPr lang="en-US" dirty="0"/>
          </a:p>
        </p:txBody>
      </p:sp>
    </p:spTree>
    <p:extLst>
      <p:ext uri="{BB962C8B-B14F-4D97-AF65-F5344CB8AC3E}">
        <p14:creationId xmlns:p14="http://schemas.microsoft.com/office/powerpoint/2010/main" val="286541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32</a:t>
            </a:fld>
            <a:endParaRPr lang="en-US" dirty="0"/>
          </a:p>
        </p:txBody>
      </p:sp>
    </p:spTree>
    <p:extLst>
      <p:ext uri="{BB962C8B-B14F-4D97-AF65-F5344CB8AC3E}">
        <p14:creationId xmlns:p14="http://schemas.microsoft.com/office/powerpoint/2010/main" val="2622161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r>
              <a:rPr lang="en-US" baseline="0" dirty="0" smtClean="0"/>
              <a:t>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33</a:t>
            </a:fld>
            <a:endParaRPr lang="en-US" dirty="0"/>
          </a:p>
        </p:txBody>
      </p:sp>
    </p:spTree>
    <p:extLst>
      <p:ext uri="{BB962C8B-B14F-4D97-AF65-F5344CB8AC3E}">
        <p14:creationId xmlns:p14="http://schemas.microsoft.com/office/powerpoint/2010/main" val="3824138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34</a:t>
            </a:fld>
            <a:endParaRPr lang="en-US" dirty="0"/>
          </a:p>
        </p:txBody>
      </p:sp>
    </p:spTree>
    <p:extLst>
      <p:ext uri="{BB962C8B-B14F-4D97-AF65-F5344CB8AC3E}">
        <p14:creationId xmlns:p14="http://schemas.microsoft.com/office/powerpoint/2010/main" val="2059595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35</a:t>
            </a:fld>
            <a:endParaRPr lang="en-US" dirty="0"/>
          </a:p>
        </p:txBody>
      </p:sp>
    </p:spTree>
    <p:extLst>
      <p:ext uri="{BB962C8B-B14F-4D97-AF65-F5344CB8AC3E}">
        <p14:creationId xmlns:p14="http://schemas.microsoft.com/office/powerpoint/2010/main" val="336721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36</a:t>
            </a:fld>
            <a:endParaRPr lang="en-US" dirty="0"/>
          </a:p>
        </p:txBody>
      </p:sp>
    </p:spTree>
    <p:extLst>
      <p:ext uri="{BB962C8B-B14F-4D97-AF65-F5344CB8AC3E}">
        <p14:creationId xmlns:p14="http://schemas.microsoft.com/office/powerpoint/2010/main" val="360314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Larinee </a:t>
            </a:r>
            <a:r>
              <a:rPr lang="en-US" dirty="0" smtClean="0"/>
              <a:t>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4</a:t>
            </a:fld>
            <a:endParaRPr lang="en-US" dirty="0"/>
          </a:p>
        </p:txBody>
      </p:sp>
    </p:spTree>
    <p:extLst>
      <p:ext uri="{BB962C8B-B14F-4D97-AF65-F5344CB8AC3E}">
        <p14:creationId xmlns:p14="http://schemas.microsoft.com/office/powerpoint/2010/main" val="308831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Larinee</a:t>
            </a:r>
            <a:r>
              <a:rPr lang="en-US" baseline="0" dirty="0" smtClean="0"/>
              <a:t> </a:t>
            </a:r>
            <a:r>
              <a:rPr lang="en-US" dirty="0" smtClean="0"/>
              <a:t>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5</a:t>
            </a:fld>
            <a:endParaRPr lang="en-US" dirty="0"/>
          </a:p>
        </p:txBody>
      </p:sp>
    </p:spTree>
    <p:extLst>
      <p:ext uri="{BB962C8B-B14F-4D97-AF65-F5344CB8AC3E}">
        <p14:creationId xmlns:p14="http://schemas.microsoft.com/office/powerpoint/2010/main" val="396047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6</a:t>
            </a:fld>
            <a:endParaRPr lang="en-US" dirty="0"/>
          </a:p>
        </p:txBody>
      </p:sp>
    </p:spTree>
    <p:extLst>
      <p:ext uri="{BB962C8B-B14F-4D97-AF65-F5344CB8AC3E}">
        <p14:creationId xmlns:p14="http://schemas.microsoft.com/office/powerpoint/2010/main" val="396047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7</a:t>
            </a:fld>
            <a:endParaRPr lang="en-US" dirty="0"/>
          </a:p>
        </p:txBody>
      </p:sp>
    </p:spTree>
    <p:extLst>
      <p:ext uri="{BB962C8B-B14F-4D97-AF65-F5344CB8AC3E}">
        <p14:creationId xmlns:p14="http://schemas.microsoft.com/office/powerpoint/2010/main" val="229098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8</a:t>
            </a:fld>
            <a:endParaRPr lang="en-US" dirty="0"/>
          </a:p>
        </p:txBody>
      </p:sp>
    </p:spTree>
    <p:extLst>
      <p:ext uri="{BB962C8B-B14F-4D97-AF65-F5344CB8AC3E}">
        <p14:creationId xmlns:p14="http://schemas.microsoft.com/office/powerpoint/2010/main" val="149929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Larinee leads</a:t>
            </a:r>
            <a:endParaRPr lang="en-US" dirty="0"/>
          </a:p>
        </p:txBody>
      </p:sp>
      <p:sp>
        <p:nvSpPr>
          <p:cNvPr id="4" name="Slide Number Placeholder 3"/>
          <p:cNvSpPr>
            <a:spLocks noGrp="1"/>
          </p:cNvSpPr>
          <p:nvPr>
            <p:ph type="sldNum" sz="quarter" idx="10"/>
          </p:nvPr>
        </p:nvSpPr>
        <p:spPr/>
        <p:txBody>
          <a:bodyPr/>
          <a:lstStyle/>
          <a:p>
            <a:fld id="{2CC3BFEF-532B-412B-A392-FC0FC4E676D5}" type="slidenum">
              <a:rPr lang="en-US" smtClean="0"/>
              <a:t>9</a:t>
            </a:fld>
            <a:endParaRPr lang="en-US" dirty="0"/>
          </a:p>
        </p:txBody>
      </p:sp>
    </p:spTree>
    <p:extLst>
      <p:ext uri="{BB962C8B-B14F-4D97-AF65-F5344CB8AC3E}">
        <p14:creationId xmlns:p14="http://schemas.microsoft.com/office/powerpoint/2010/main" val="287028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_AM6TayNPo" TargetMode="External"/><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hyperlink" Target="https://www.youtube.com/watch?v=0PwZEj8wgP4"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d57.org/Downloads/frys_sight_word_phrases.pdf"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ejvqBGm3tqo" TargetMode="Externa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W7Wo-mF6TLY"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QrM6A16-eM" TargetMode="External"/><Relationship Id="rId4" Type="http://schemas.openxmlformats.org/officeDocument/2006/relationships/image" Target="../media/image1.gif"/><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ldennis@hlg.edu" TargetMode="Externa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hyperlink" Target="mailto:jalbee@hlg.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62609"/>
            <a:ext cx="7766936" cy="3388227"/>
          </a:xfrm>
        </p:spPr>
        <p:txBody>
          <a:bodyPr/>
          <a:lstStyle/>
          <a:p>
            <a:pPr algn="l"/>
            <a:r>
              <a:rPr lang="en-US" dirty="0" smtClean="0"/>
              <a:t>                     </a:t>
            </a:r>
            <a:r>
              <a:rPr lang="en-US" dirty="0"/>
              <a:t/>
            </a:r>
            <a:br>
              <a:rPr lang="en-US" dirty="0"/>
            </a:br>
            <a:endParaRPr lang="en-US" dirty="0"/>
          </a:p>
        </p:txBody>
      </p:sp>
      <p:sp>
        <p:nvSpPr>
          <p:cNvPr id="3" name="Subtitle 2"/>
          <p:cNvSpPr>
            <a:spLocks noGrp="1"/>
          </p:cNvSpPr>
          <p:nvPr>
            <p:ph type="subTitle" idx="1"/>
          </p:nvPr>
        </p:nvSpPr>
        <p:spPr>
          <a:xfrm>
            <a:off x="1507067" y="2372139"/>
            <a:ext cx="7766936" cy="4174435"/>
          </a:xfrm>
        </p:spPr>
        <p:txBody>
          <a:bodyPr>
            <a:normAutofit fontScale="40000" lnSpcReduction="20000"/>
          </a:bodyPr>
          <a:lstStyle/>
          <a:p>
            <a:pPr algn="ctr"/>
            <a:r>
              <a:rPr lang="en-US" sz="8000" b="1" dirty="0" smtClean="0">
                <a:solidFill>
                  <a:schemeClr val="tx1"/>
                </a:solidFill>
              </a:rPr>
              <a:t>Digging Students Out of the Summer Reading Slump Through a District/University Partnership</a:t>
            </a:r>
          </a:p>
          <a:p>
            <a:pPr algn="ctr"/>
            <a:endParaRPr lang="en-US" sz="6200" b="1" dirty="0">
              <a:solidFill>
                <a:schemeClr val="tx1"/>
              </a:solidFill>
            </a:endParaRPr>
          </a:p>
          <a:p>
            <a:pPr algn="ctr"/>
            <a:r>
              <a:rPr lang="en-US" sz="7000" b="1" dirty="0" smtClean="0">
                <a:solidFill>
                  <a:schemeClr val="tx1"/>
                </a:solidFill>
              </a:rPr>
              <a:t>National Network for Educational Renewal, October 13, 2017</a:t>
            </a:r>
          </a:p>
          <a:p>
            <a:pPr algn="ctr"/>
            <a:endParaRPr lang="en-US" sz="3200" b="1" dirty="0" smtClean="0">
              <a:solidFill>
                <a:schemeClr val="tx1"/>
              </a:solidFill>
            </a:endParaRPr>
          </a:p>
          <a:p>
            <a:pPr algn="ctr"/>
            <a:r>
              <a:rPr lang="en-US" sz="7000" b="1" dirty="0" smtClean="0">
                <a:solidFill>
                  <a:schemeClr val="tx1"/>
                </a:solidFill>
              </a:rPr>
              <a:t>Hannibal-LaGrange University</a:t>
            </a:r>
          </a:p>
          <a:p>
            <a:pPr algn="ctr"/>
            <a:r>
              <a:rPr lang="en-US" sz="6000" b="1" dirty="0" smtClean="0">
                <a:solidFill>
                  <a:schemeClr val="tx1"/>
                </a:solidFill>
              </a:rPr>
              <a:t>Julie Jackson Albee, PhD</a:t>
            </a:r>
            <a:endParaRPr lang="en-US" sz="6000" b="1" dirty="0">
              <a:solidFill>
                <a:schemeClr val="tx1"/>
              </a:solidFill>
            </a:endParaRPr>
          </a:p>
          <a:p>
            <a:pPr algn="ctr"/>
            <a:r>
              <a:rPr lang="en-US" sz="6000" b="1" dirty="0" smtClean="0">
                <a:solidFill>
                  <a:schemeClr val="tx1"/>
                </a:solidFill>
              </a:rPr>
              <a:t>Larinee Dennis, PhD</a:t>
            </a:r>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209" y="1"/>
            <a:ext cx="5459148" cy="2252870"/>
          </a:xfrm>
          <a:prstGeom prst="rect">
            <a:avLst/>
          </a:prstGeom>
          <a:noFill/>
          <a:ln>
            <a:noFill/>
          </a:ln>
          <a:effectLst/>
          <a:extLst/>
        </p:spPr>
      </p:pic>
    </p:spTree>
    <p:extLst>
      <p:ext uri="{BB962C8B-B14F-4D97-AF65-F5344CB8AC3E}">
        <p14:creationId xmlns:p14="http://schemas.microsoft.com/office/powerpoint/2010/main" val="362141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Hannibal Public School teachers do?</a:t>
            </a:r>
            <a:endParaRPr lang="en-US" dirty="0"/>
          </a:p>
        </p:txBody>
      </p:sp>
      <p:sp>
        <p:nvSpPr>
          <p:cNvPr id="3" name="Content Placeholder 2"/>
          <p:cNvSpPr>
            <a:spLocks noGrp="1"/>
          </p:cNvSpPr>
          <p:nvPr>
            <p:ph idx="1"/>
          </p:nvPr>
        </p:nvSpPr>
        <p:spPr>
          <a:xfrm>
            <a:off x="677334" y="2224585"/>
            <a:ext cx="8596668" cy="4248786"/>
          </a:xfrm>
        </p:spPr>
        <p:txBody>
          <a:bodyPr>
            <a:normAutofit/>
          </a:bodyPr>
          <a:lstStyle/>
          <a:p>
            <a:pPr>
              <a:buAutoNum type="arabicPeriod"/>
            </a:pPr>
            <a:r>
              <a:rPr lang="en-US" sz="2400" dirty="0" smtClean="0"/>
              <a:t>Teachers from three of the five elementary schools met with the Research Team monthly to select and create the materials that went into the bags.  Some were classroom teachers and some were Title 1 teachers.</a:t>
            </a:r>
          </a:p>
          <a:p>
            <a:pPr>
              <a:buAutoNum type="arabicPeriod"/>
            </a:pPr>
            <a:endParaRPr lang="en-US" sz="2400" dirty="0"/>
          </a:p>
          <a:p>
            <a:pPr>
              <a:buAutoNum type="arabicPeriod"/>
            </a:pPr>
            <a:r>
              <a:rPr lang="en-US" sz="2400" dirty="0" smtClean="0"/>
              <a:t>Title 1 teachers had their students play the games in class, so students became familiar the games before the students took the materials home. </a:t>
            </a:r>
          </a:p>
          <a:p>
            <a:pPr marL="0" indent="0">
              <a:buNone/>
            </a:pPr>
            <a:endParaRPr lang="en-US" dirty="0" smtClean="0"/>
          </a:p>
        </p:txBody>
      </p:sp>
    </p:spTree>
    <p:extLst>
      <p:ext uri="{BB962C8B-B14F-4D97-AF65-F5344CB8AC3E}">
        <p14:creationId xmlns:p14="http://schemas.microsoft.com/office/powerpoint/2010/main" val="63158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Hannibal Public School teachers do?</a:t>
            </a:r>
            <a:endParaRPr lang="en-US" dirty="0"/>
          </a:p>
        </p:txBody>
      </p:sp>
      <p:sp>
        <p:nvSpPr>
          <p:cNvPr id="3" name="Content Placeholder 2"/>
          <p:cNvSpPr>
            <a:spLocks noGrp="1"/>
          </p:cNvSpPr>
          <p:nvPr>
            <p:ph idx="1"/>
          </p:nvPr>
        </p:nvSpPr>
        <p:spPr>
          <a:xfrm>
            <a:off x="677334" y="1741715"/>
            <a:ext cx="8596668" cy="4731656"/>
          </a:xfrm>
        </p:spPr>
        <p:txBody>
          <a:bodyPr>
            <a:normAutofit fontScale="92500" lnSpcReduction="10000"/>
          </a:bodyPr>
          <a:lstStyle/>
          <a:p>
            <a:pPr marL="0" indent="0">
              <a:buNone/>
            </a:pPr>
            <a:endParaRPr lang="en-US" dirty="0" smtClean="0"/>
          </a:p>
          <a:p>
            <a:pPr>
              <a:buAutoNum type="arabicPeriod" startAt="3"/>
            </a:pPr>
            <a:r>
              <a:rPr lang="en-US" sz="2800" dirty="0" smtClean="0"/>
              <a:t>In May and August/September, Title Reading teachers assessed the students using Fountas and Pinnell’s Benchmark and reported each child’s level.</a:t>
            </a:r>
          </a:p>
          <a:p>
            <a:endParaRPr lang="en-US" sz="2800" dirty="0" smtClean="0"/>
          </a:p>
          <a:p>
            <a:pPr>
              <a:buAutoNum type="arabicPeriod" startAt="4"/>
            </a:pPr>
            <a:r>
              <a:rPr lang="en-US" sz="2800" dirty="0" smtClean="0"/>
              <a:t>In May and August/September, Title Reading teachers assessed Fry’s Sight Word List and reported the number correct.</a:t>
            </a:r>
          </a:p>
          <a:p>
            <a:pPr>
              <a:buAutoNum type="arabicPeriod" startAt="4"/>
            </a:pPr>
            <a:endParaRPr lang="en-US" sz="2800" dirty="0" smtClean="0"/>
          </a:p>
          <a:p>
            <a:pPr>
              <a:buAutoNum type="arabicPeriod" startAt="4"/>
            </a:pPr>
            <a:r>
              <a:rPr lang="en-US" sz="2800" dirty="0" smtClean="0"/>
              <a:t>Title teachers chose the students to receive the “Dig Into Reading” materials (most struggling readers).</a:t>
            </a:r>
            <a:endParaRPr lang="en-US" sz="2800" dirty="0"/>
          </a:p>
        </p:txBody>
      </p:sp>
    </p:spTree>
    <p:extLst>
      <p:ext uri="{BB962C8B-B14F-4D97-AF65-F5344CB8AC3E}">
        <p14:creationId xmlns:p14="http://schemas.microsoft.com/office/powerpoint/2010/main" val="158170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Hannibal-LaGrange University contributed:</a:t>
            </a:r>
            <a:endParaRPr lang="en-US" dirty="0"/>
          </a:p>
        </p:txBody>
      </p:sp>
      <p:sp>
        <p:nvSpPr>
          <p:cNvPr id="3" name="Content Placeholder 2"/>
          <p:cNvSpPr>
            <a:spLocks noGrp="1"/>
          </p:cNvSpPr>
          <p:nvPr>
            <p:ph idx="1"/>
          </p:nvPr>
        </p:nvSpPr>
        <p:spPr>
          <a:xfrm>
            <a:off x="677334" y="2160589"/>
            <a:ext cx="8596668" cy="4472223"/>
          </a:xfrm>
        </p:spPr>
        <p:txBody>
          <a:bodyPr/>
          <a:lstStyle/>
          <a:p>
            <a:pPr marL="0" indent="0">
              <a:buNone/>
            </a:pPr>
            <a:r>
              <a:rPr lang="en-US" sz="3200" dirty="0" smtClean="0"/>
              <a:t>1. Chair for the research team and meeting location.</a:t>
            </a:r>
          </a:p>
          <a:p>
            <a:pPr marL="0" indent="0">
              <a:buNone/>
            </a:pPr>
            <a:r>
              <a:rPr lang="en-US" sz="3200" dirty="0" smtClean="0"/>
              <a:t>2. Chair wrote the grants.</a:t>
            </a:r>
          </a:p>
          <a:p>
            <a:pPr marL="0" indent="0">
              <a:buNone/>
            </a:pPr>
            <a:r>
              <a:rPr lang="en-US" sz="3200" dirty="0" smtClean="0"/>
              <a:t>3. HLGU Media Communication student made the videos as part of his final project.</a:t>
            </a:r>
          </a:p>
          <a:p>
            <a:pPr marL="0" indent="0">
              <a:buNone/>
            </a:pPr>
            <a:r>
              <a:rPr lang="en-US" sz="3200" dirty="0" smtClean="0"/>
              <a:t>4. HLGU Art student created the alphabet cards.</a:t>
            </a:r>
          </a:p>
          <a:p>
            <a:pPr marL="0" indent="0">
              <a:buNone/>
            </a:pPr>
            <a:endParaRPr lang="en-US" dirty="0"/>
          </a:p>
        </p:txBody>
      </p:sp>
    </p:spTree>
    <p:extLst>
      <p:ext uri="{BB962C8B-B14F-4D97-AF65-F5344CB8AC3E}">
        <p14:creationId xmlns:p14="http://schemas.microsoft.com/office/powerpoint/2010/main" val="424141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Hannibal-LaGrange University contributed:</a:t>
            </a:r>
            <a:endParaRPr lang="en-US" dirty="0"/>
          </a:p>
        </p:txBody>
      </p:sp>
      <p:sp>
        <p:nvSpPr>
          <p:cNvPr id="3" name="Content Placeholder 2"/>
          <p:cNvSpPr>
            <a:spLocks noGrp="1"/>
          </p:cNvSpPr>
          <p:nvPr>
            <p:ph idx="1"/>
          </p:nvPr>
        </p:nvSpPr>
        <p:spPr>
          <a:xfrm>
            <a:off x="677334" y="2160589"/>
            <a:ext cx="8596668" cy="4472223"/>
          </a:xfrm>
        </p:spPr>
        <p:txBody>
          <a:bodyPr/>
          <a:lstStyle/>
          <a:p>
            <a:pPr marL="0" indent="0">
              <a:buNone/>
            </a:pPr>
            <a:r>
              <a:rPr lang="en-US" sz="2400" dirty="0" smtClean="0"/>
              <a:t>5. Campus Community Helpers (retired supporters of HLGU) and Retired Teachers Association group helped put together the materials.</a:t>
            </a:r>
          </a:p>
          <a:p>
            <a:pPr marL="0" indent="0">
              <a:buNone/>
            </a:pPr>
            <a:endParaRPr lang="en-US" sz="2400" dirty="0" smtClean="0"/>
          </a:p>
          <a:p>
            <a:pPr marL="0" indent="0">
              <a:buNone/>
            </a:pPr>
            <a:r>
              <a:rPr lang="en-US" sz="2400" dirty="0" smtClean="0"/>
              <a:t>6. Student workers in the Education Department helped with logos on bags, cutting games cards, etc.</a:t>
            </a:r>
          </a:p>
          <a:p>
            <a:pPr marL="0" indent="0">
              <a:buNone/>
            </a:pPr>
            <a:endParaRPr lang="en-US" sz="2400" dirty="0" smtClean="0"/>
          </a:p>
          <a:p>
            <a:pPr marL="0" indent="0">
              <a:buNone/>
            </a:pPr>
            <a:r>
              <a:rPr lang="en-US" sz="2400" dirty="0" smtClean="0"/>
              <a:t>7. Education Department bought some books through National Association for the Exchange of Industrial Resources (NAEIR) catalog (only cost of postage).</a:t>
            </a:r>
          </a:p>
          <a:p>
            <a:pPr marL="0" indent="0">
              <a:buNone/>
            </a:pPr>
            <a:endParaRPr lang="en-US" dirty="0"/>
          </a:p>
        </p:txBody>
      </p:sp>
    </p:spTree>
    <p:extLst>
      <p:ext uri="{BB962C8B-B14F-4D97-AF65-F5344CB8AC3E}">
        <p14:creationId xmlns:p14="http://schemas.microsoft.com/office/powerpoint/2010/main" val="289953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Reading Skills in Dig Into Reading bags</a:t>
            </a:r>
            <a:endParaRPr lang="en-US" dirty="0">
              <a:solidFill>
                <a:schemeClr val="tx1"/>
              </a:solidFill>
            </a:endParaRPr>
          </a:p>
        </p:txBody>
      </p:sp>
      <p:sp>
        <p:nvSpPr>
          <p:cNvPr id="3" name="Content Placeholder 2"/>
          <p:cNvSpPr>
            <a:spLocks noGrp="1"/>
          </p:cNvSpPr>
          <p:nvPr>
            <p:ph idx="1"/>
          </p:nvPr>
        </p:nvSpPr>
        <p:spPr>
          <a:xfrm>
            <a:off x="677334" y="1538515"/>
            <a:ext cx="8596668" cy="4502848"/>
          </a:xfrm>
        </p:spPr>
        <p:txBody>
          <a:bodyPr>
            <a:normAutofit/>
          </a:bodyPr>
          <a:lstStyle/>
          <a:p>
            <a:r>
              <a:rPr lang="en-US" sz="3200" dirty="0" smtClean="0">
                <a:hlinkClick r:id="rId3"/>
              </a:rPr>
              <a:t>Introduction to Reading Skills</a:t>
            </a:r>
            <a:r>
              <a:rPr lang="en-US" sz="3200" dirty="0" smtClean="0"/>
              <a:t> video</a:t>
            </a:r>
          </a:p>
          <a:p>
            <a:pPr marL="0" indent="0">
              <a:buNone/>
            </a:pPr>
            <a:r>
              <a:rPr lang="en-US" sz="3200" dirty="0" smtClean="0"/>
              <a:t>In 2015, </a:t>
            </a:r>
            <a:r>
              <a:rPr lang="en-US" sz="3200" dirty="0"/>
              <a:t>a DVD was produced with the directions </a:t>
            </a:r>
            <a:r>
              <a:rPr lang="en-US" sz="3200" dirty="0" smtClean="0"/>
              <a:t>for </a:t>
            </a:r>
            <a:r>
              <a:rPr lang="en-US" sz="3200" dirty="0"/>
              <a:t>each activity.  In </a:t>
            </a:r>
            <a:r>
              <a:rPr lang="en-US" sz="3200" dirty="0" smtClean="0"/>
              <a:t>2016, </a:t>
            </a:r>
            <a:r>
              <a:rPr lang="en-US" sz="3200" dirty="0"/>
              <a:t>this was changed to QR codes for each section.</a:t>
            </a:r>
          </a:p>
          <a:p>
            <a:endParaRPr lang="en-US" sz="3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490" y="4100975"/>
            <a:ext cx="4438650" cy="1695450"/>
          </a:xfrm>
          <a:prstGeom prst="rect">
            <a:avLst/>
          </a:prstGeom>
        </p:spPr>
      </p:pic>
    </p:spTree>
    <p:extLst>
      <p:ext uri="{BB962C8B-B14F-4D97-AF65-F5344CB8AC3E}">
        <p14:creationId xmlns:p14="http://schemas.microsoft.com/office/powerpoint/2010/main" val="104782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What’s inside the </a:t>
            </a:r>
            <a:br>
              <a:rPr lang="en-US" dirty="0" smtClean="0"/>
            </a:br>
            <a:r>
              <a:rPr lang="en-US" dirty="0"/>
              <a:t> </a:t>
            </a:r>
            <a:r>
              <a:rPr lang="en-US" dirty="0" smtClean="0"/>
              <a:t>                   “Dig Into Reading” bag?</a:t>
            </a:r>
            <a:endParaRPr lang="en-US" dirty="0"/>
          </a:p>
        </p:txBody>
      </p:sp>
      <p:sp>
        <p:nvSpPr>
          <p:cNvPr id="3" name="Content Placeholder 2"/>
          <p:cNvSpPr>
            <a:spLocks noGrp="1"/>
          </p:cNvSpPr>
          <p:nvPr>
            <p:ph idx="1"/>
          </p:nvPr>
        </p:nvSpPr>
        <p:spPr>
          <a:xfrm>
            <a:off x="555326" y="2602794"/>
            <a:ext cx="8596668" cy="3880773"/>
          </a:xfrm>
        </p:spPr>
        <p:txBody>
          <a:bodyPr/>
          <a:lstStyle/>
          <a:p>
            <a:endParaRPr lang="en-US" dirty="0" smtClean="0"/>
          </a:p>
          <a:p>
            <a:endParaRPr lang="en-US" dirty="0"/>
          </a:p>
          <a:p>
            <a:endParaRPr lang="en-US" sz="32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0042" y="3042627"/>
            <a:ext cx="2736761" cy="206518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7185" t="-942" r="15173" b="942"/>
          <a:stretch/>
        </p:blipFill>
        <p:spPr>
          <a:xfrm rot="5400000">
            <a:off x="3682767" y="2502411"/>
            <a:ext cx="2382591" cy="2734882"/>
          </a:xfrm>
          <a:prstGeom prst="rect">
            <a:avLst/>
          </a:prstGeom>
          <a:ln>
            <a:solidFill>
              <a:schemeClr val="accent1"/>
            </a:solidFill>
          </a:ln>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1727" t="15497" r="15688" b="5801"/>
          <a:stretch/>
        </p:blipFill>
        <p:spPr>
          <a:xfrm rot="5400000">
            <a:off x="6569031" y="2768011"/>
            <a:ext cx="2949261" cy="2665927"/>
          </a:xfrm>
          <a:prstGeom prst="rect">
            <a:avLst/>
          </a:prstGeom>
        </p:spPr>
      </p:pic>
      <p:sp>
        <p:nvSpPr>
          <p:cNvPr id="10" name="TextBox 9"/>
          <p:cNvSpPr txBox="1"/>
          <p:nvPr/>
        </p:nvSpPr>
        <p:spPr>
          <a:xfrm>
            <a:off x="7431916" y="4075218"/>
            <a:ext cx="1223493" cy="369332"/>
          </a:xfrm>
          <a:prstGeom prst="rect">
            <a:avLst/>
          </a:prstGeom>
          <a:noFill/>
        </p:spPr>
        <p:txBody>
          <a:bodyPr wrap="square" rtlCol="0">
            <a:spAutoFit/>
          </a:bodyPr>
          <a:lstStyle/>
          <a:p>
            <a:r>
              <a:rPr lang="en-US" dirty="0" smtClean="0">
                <a:solidFill>
                  <a:schemeClr val="bg1"/>
                </a:solidFill>
              </a:rPr>
              <a:t>2</a:t>
            </a:r>
            <a:r>
              <a:rPr lang="en-US" baseline="30000" dirty="0" smtClean="0">
                <a:solidFill>
                  <a:schemeClr val="bg1"/>
                </a:solidFill>
              </a:rPr>
              <a:t>nd</a:t>
            </a:r>
            <a:r>
              <a:rPr lang="en-US" dirty="0" smtClean="0">
                <a:solidFill>
                  <a:schemeClr val="bg1"/>
                </a:solidFill>
              </a:rPr>
              <a:t> Grade</a:t>
            </a:r>
            <a:endParaRPr lang="en-US" dirty="0">
              <a:solidFill>
                <a:schemeClr val="bg1"/>
              </a:solidFill>
            </a:endParaRPr>
          </a:p>
        </p:txBody>
      </p:sp>
      <p:sp>
        <p:nvSpPr>
          <p:cNvPr id="11" name="TextBox 10"/>
          <p:cNvSpPr txBox="1"/>
          <p:nvPr/>
        </p:nvSpPr>
        <p:spPr>
          <a:xfrm>
            <a:off x="4134118" y="4259884"/>
            <a:ext cx="1249251" cy="369332"/>
          </a:xfrm>
          <a:prstGeom prst="rect">
            <a:avLst/>
          </a:prstGeom>
          <a:noFill/>
        </p:spPr>
        <p:txBody>
          <a:bodyPr wrap="square" rtlCol="0">
            <a:spAutoFit/>
          </a:bodyPr>
          <a:lstStyle/>
          <a:p>
            <a:r>
              <a:rPr lang="en-US" dirty="0" smtClean="0"/>
              <a:t>1</a:t>
            </a:r>
            <a:r>
              <a:rPr lang="en-US" baseline="30000" dirty="0" smtClean="0"/>
              <a:t>st</a:t>
            </a:r>
            <a:r>
              <a:rPr lang="en-US" dirty="0" smtClean="0"/>
              <a:t> Grade</a:t>
            </a:r>
            <a:endParaRPr lang="en-US" dirty="0"/>
          </a:p>
        </p:txBody>
      </p:sp>
      <p:sp>
        <p:nvSpPr>
          <p:cNvPr id="12" name="TextBox 11"/>
          <p:cNvSpPr txBox="1"/>
          <p:nvPr/>
        </p:nvSpPr>
        <p:spPr>
          <a:xfrm>
            <a:off x="1123406" y="3644537"/>
            <a:ext cx="1711234" cy="369332"/>
          </a:xfrm>
          <a:prstGeom prst="rect">
            <a:avLst/>
          </a:prstGeom>
          <a:noFill/>
        </p:spPr>
        <p:txBody>
          <a:bodyPr wrap="square" rtlCol="0">
            <a:spAutoFit/>
          </a:bodyPr>
          <a:lstStyle/>
          <a:p>
            <a:r>
              <a:rPr lang="en-US" dirty="0" smtClean="0"/>
              <a:t>Kindergarten</a:t>
            </a:r>
            <a:endParaRPr lang="en-US" dirty="0"/>
          </a:p>
        </p:txBody>
      </p:sp>
    </p:spTree>
    <p:extLst>
      <p:ext uri="{BB962C8B-B14F-4D97-AF65-F5344CB8AC3E}">
        <p14:creationId xmlns:p14="http://schemas.microsoft.com/office/powerpoint/2010/main" val="1607269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Research-Based                    </a:t>
            </a:r>
            <a:br>
              <a:rPr lang="en-US" dirty="0" smtClean="0"/>
            </a:br>
            <a:r>
              <a:rPr lang="en-US" dirty="0" smtClean="0"/>
              <a:t>                            Activities Were Included?</a:t>
            </a:r>
            <a:endParaRPr lang="en-US" dirty="0"/>
          </a:p>
        </p:txBody>
      </p:sp>
      <p:sp>
        <p:nvSpPr>
          <p:cNvPr id="3" name="Content Placeholder 2"/>
          <p:cNvSpPr>
            <a:spLocks noGrp="1"/>
          </p:cNvSpPr>
          <p:nvPr>
            <p:ph idx="1"/>
          </p:nvPr>
        </p:nvSpPr>
        <p:spPr>
          <a:xfrm>
            <a:off x="677334" y="2267211"/>
            <a:ext cx="8596668" cy="4133589"/>
          </a:xfrm>
        </p:spPr>
        <p:txBody>
          <a:bodyPr>
            <a:normAutofit fontScale="92500" lnSpcReduction="10000"/>
          </a:bodyPr>
          <a:lstStyle/>
          <a:p>
            <a:r>
              <a:rPr lang="en-US" sz="2400" dirty="0" smtClean="0"/>
              <a:t>Boom!  Fry’s instant words</a:t>
            </a:r>
          </a:p>
          <a:p>
            <a:pPr marL="0" indent="0">
              <a:buNone/>
            </a:pPr>
            <a:r>
              <a:rPr lang="en-US" sz="2400" dirty="0"/>
              <a:t>First 25 </a:t>
            </a:r>
            <a:r>
              <a:rPr lang="en-US" sz="2400" dirty="0" smtClean="0"/>
              <a:t>instant </a:t>
            </a:r>
            <a:r>
              <a:rPr lang="en-US" sz="2400" dirty="0"/>
              <a:t>words </a:t>
            </a:r>
            <a:r>
              <a:rPr lang="en-US" sz="2400" dirty="0" smtClean="0"/>
              <a:t>make </a:t>
            </a:r>
            <a:r>
              <a:rPr lang="en-US" sz="2400" dirty="0"/>
              <a:t>up 1/3 of all </a:t>
            </a:r>
            <a:r>
              <a:rPr lang="en-US" sz="2400" dirty="0" smtClean="0"/>
              <a:t>text (up to 8</a:t>
            </a:r>
            <a:r>
              <a:rPr lang="en-US" sz="2400" baseline="30000" dirty="0" smtClean="0"/>
              <a:t>th</a:t>
            </a:r>
            <a:r>
              <a:rPr lang="en-US" sz="2400" dirty="0" smtClean="0"/>
              <a:t> grade)!</a:t>
            </a:r>
            <a:endParaRPr lang="en-US" sz="2400" dirty="0"/>
          </a:p>
          <a:p>
            <a:pPr marL="0" indent="0">
              <a:buNone/>
            </a:pPr>
            <a:r>
              <a:rPr lang="en-US" sz="2400" dirty="0"/>
              <a:t> </a:t>
            </a:r>
          </a:p>
          <a:p>
            <a:pPr marL="0" indent="0">
              <a:buNone/>
            </a:pPr>
            <a:r>
              <a:rPr lang="en-US" sz="2400" dirty="0"/>
              <a:t>First 100 </a:t>
            </a:r>
            <a:r>
              <a:rPr lang="en-US" sz="2400" dirty="0" smtClean="0"/>
              <a:t>instant </a:t>
            </a:r>
            <a:r>
              <a:rPr lang="en-US" sz="2400" dirty="0"/>
              <a:t>words </a:t>
            </a:r>
            <a:r>
              <a:rPr lang="en-US" sz="2400" dirty="0" smtClean="0"/>
              <a:t>make </a:t>
            </a:r>
            <a:r>
              <a:rPr lang="en-US" sz="2400" dirty="0"/>
              <a:t>up about ½ of all </a:t>
            </a:r>
            <a:r>
              <a:rPr lang="en-US" sz="2400" dirty="0" smtClean="0"/>
              <a:t>text (up to 8</a:t>
            </a:r>
            <a:r>
              <a:rPr lang="en-US" sz="2400" baseline="30000" dirty="0" smtClean="0"/>
              <a:t>th</a:t>
            </a:r>
            <a:r>
              <a:rPr lang="en-US" sz="2400" dirty="0" smtClean="0"/>
              <a:t> grade)!</a:t>
            </a:r>
            <a:endParaRPr lang="en-US" sz="2400" dirty="0"/>
          </a:p>
          <a:p>
            <a:pPr marL="0" indent="0">
              <a:buNone/>
            </a:pPr>
            <a:r>
              <a:rPr lang="en-US" sz="2400" dirty="0"/>
              <a:t> </a:t>
            </a:r>
          </a:p>
          <a:p>
            <a:pPr marL="0" indent="0">
              <a:buNone/>
            </a:pPr>
            <a:r>
              <a:rPr lang="en-US" sz="2400" dirty="0"/>
              <a:t>First 300 </a:t>
            </a:r>
            <a:r>
              <a:rPr lang="en-US" sz="2400" dirty="0" smtClean="0"/>
              <a:t>instant </a:t>
            </a:r>
            <a:r>
              <a:rPr lang="en-US" sz="2400" dirty="0"/>
              <a:t>words </a:t>
            </a:r>
            <a:r>
              <a:rPr lang="en-US" sz="2400" dirty="0" smtClean="0"/>
              <a:t>make </a:t>
            </a:r>
            <a:r>
              <a:rPr lang="en-US" sz="2400" dirty="0"/>
              <a:t>up about 65% of all </a:t>
            </a:r>
            <a:r>
              <a:rPr lang="en-US" sz="2400" dirty="0" smtClean="0"/>
              <a:t>text (up to 8</a:t>
            </a:r>
            <a:r>
              <a:rPr lang="en-US" sz="2400" baseline="30000" dirty="0" smtClean="0"/>
              <a:t>th</a:t>
            </a:r>
            <a:r>
              <a:rPr lang="en-US" sz="2400" dirty="0" smtClean="0"/>
              <a:t> grade)!</a:t>
            </a:r>
          </a:p>
          <a:p>
            <a:r>
              <a:rPr lang="en-US" sz="2400" dirty="0" smtClean="0"/>
              <a:t>Kdg.—words 1 – 50          1</a:t>
            </a:r>
            <a:r>
              <a:rPr lang="en-US" sz="2400" baseline="30000" dirty="0" smtClean="0"/>
              <a:t>st</a:t>
            </a:r>
            <a:r>
              <a:rPr lang="en-US" sz="2400" dirty="0" smtClean="0"/>
              <a:t> grade—words 25 – 75</a:t>
            </a:r>
          </a:p>
          <a:p>
            <a:r>
              <a:rPr lang="en-US" sz="2400" dirty="0" smtClean="0"/>
              <a:t>2</a:t>
            </a:r>
            <a:r>
              <a:rPr lang="en-US" sz="2400" baseline="30000" dirty="0" smtClean="0"/>
              <a:t>nd</a:t>
            </a:r>
            <a:r>
              <a:rPr lang="en-US" sz="2400" dirty="0" smtClean="0"/>
              <a:t> grade—word 100 - 150</a:t>
            </a:r>
            <a:endParaRPr lang="en-US" sz="2400" dirty="0"/>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
        <p:nvSpPr>
          <p:cNvPr id="5" name="TextBox 4"/>
          <p:cNvSpPr txBox="1"/>
          <p:nvPr/>
        </p:nvSpPr>
        <p:spPr>
          <a:xfrm>
            <a:off x="3532340" y="1703540"/>
            <a:ext cx="5741662" cy="369332"/>
          </a:xfrm>
          <a:prstGeom prst="rect">
            <a:avLst/>
          </a:prstGeom>
          <a:noFill/>
        </p:spPr>
        <p:txBody>
          <a:bodyPr wrap="square" rtlCol="0">
            <a:spAutoFit/>
          </a:bodyPr>
          <a:lstStyle/>
          <a:p>
            <a:pPr algn="ctr"/>
            <a:r>
              <a:rPr lang="en-US" dirty="0" smtClean="0">
                <a:hlinkClick r:id="rId4"/>
              </a:rPr>
              <a:t>Boom!  Directions</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58234">
            <a:off x="9190564" y="4962478"/>
            <a:ext cx="2061248" cy="1545936"/>
          </a:xfrm>
          <a:prstGeom prst="rect">
            <a:avLst/>
          </a:prstGeom>
        </p:spPr>
      </p:pic>
    </p:spTree>
    <p:extLst>
      <p:ext uri="{BB962C8B-B14F-4D97-AF65-F5344CB8AC3E}">
        <p14:creationId xmlns:p14="http://schemas.microsoft.com/office/powerpoint/2010/main" val="7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Kindergarten—Sight Word Snake game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Contains Fry’s </a:t>
            </a:r>
            <a:r>
              <a:rPr lang="en-US" sz="3600" dirty="0"/>
              <a:t>s</a:t>
            </a:r>
            <a:r>
              <a:rPr lang="en-US" sz="3600" dirty="0" smtClean="0"/>
              <a:t>ight words</a:t>
            </a:r>
          </a:p>
          <a:p>
            <a:pPr marL="0" indent="0">
              <a:buNone/>
            </a:pPr>
            <a:endParaRPr lang="en-US" sz="3600" dirty="0" smtClean="0"/>
          </a:p>
          <a:p>
            <a:pPr marL="0" indent="0">
              <a:buNone/>
            </a:pPr>
            <a:r>
              <a:rPr lang="en-US" sz="3600" dirty="0" smtClean="0"/>
              <a:t>Markers for 4 players—colored paper clips </a:t>
            </a:r>
            <a:endParaRPr lang="en-US" sz="3600" dirty="0"/>
          </a:p>
        </p:txBody>
      </p:sp>
    </p:spTree>
    <p:extLst>
      <p:ext uri="{BB962C8B-B14F-4D97-AF65-F5344CB8AC3E}">
        <p14:creationId xmlns:p14="http://schemas.microsoft.com/office/powerpoint/2010/main" val="3929887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Alphabet Activities</a:t>
            </a:r>
            <a:endParaRPr lang="en-US" dirty="0"/>
          </a:p>
        </p:txBody>
      </p:sp>
      <p:sp>
        <p:nvSpPr>
          <p:cNvPr id="3" name="Content Placeholder 2"/>
          <p:cNvSpPr>
            <a:spLocks noGrp="1"/>
          </p:cNvSpPr>
          <p:nvPr>
            <p:ph idx="1"/>
          </p:nvPr>
        </p:nvSpPr>
        <p:spPr/>
        <p:txBody>
          <a:bodyPr>
            <a:normAutofit/>
          </a:bodyPr>
          <a:lstStyle/>
          <a:p>
            <a:r>
              <a:rPr lang="en-US" sz="3600" dirty="0" smtClean="0"/>
              <a:t>Trend alphabet border—cut apart the letters</a:t>
            </a:r>
          </a:p>
          <a:p>
            <a:endParaRPr lang="en-US" sz="3600" dirty="0" smtClean="0"/>
          </a:p>
          <a:p>
            <a:r>
              <a:rPr lang="en-US" sz="3600" dirty="0" smtClean="0"/>
              <a:t>Replaced with an alphabet drawn by an HLGU Art Major, with a clear anchor word for each letter</a:t>
            </a:r>
            <a:endParaRPr lang="en-US" sz="3600" dirty="0"/>
          </a:p>
        </p:txBody>
      </p:sp>
    </p:spTree>
    <p:extLst>
      <p:ext uri="{BB962C8B-B14F-4D97-AF65-F5344CB8AC3E}">
        <p14:creationId xmlns:p14="http://schemas.microsoft.com/office/powerpoint/2010/main" val="88379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Fry’s Instant Words Phrases (1</a:t>
            </a:r>
            <a:r>
              <a:rPr lang="en-US" baseline="30000" dirty="0" smtClean="0"/>
              <a:t>st</a:t>
            </a:r>
            <a:r>
              <a:rPr lang="en-US" dirty="0"/>
              <a:t> </a:t>
            </a:r>
            <a:r>
              <a:rPr lang="en-US" dirty="0" smtClean="0"/>
              <a:t>gr.)</a:t>
            </a:r>
            <a:endParaRPr lang="en-US" dirty="0"/>
          </a:p>
        </p:txBody>
      </p:sp>
      <p:sp>
        <p:nvSpPr>
          <p:cNvPr id="3" name="Content Placeholder 2"/>
          <p:cNvSpPr>
            <a:spLocks noGrp="1"/>
          </p:cNvSpPr>
          <p:nvPr>
            <p:ph idx="1"/>
          </p:nvPr>
        </p:nvSpPr>
        <p:spPr/>
        <p:txBody>
          <a:bodyPr>
            <a:normAutofit/>
          </a:bodyPr>
          <a:lstStyle/>
          <a:p>
            <a:r>
              <a:rPr lang="en-US" sz="2800" dirty="0" smtClean="0">
                <a:hlinkClick r:id="rId3"/>
              </a:rPr>
              <a:t>Fry's Sight Word Phrases</a:t>
            </a:r>
            <a:endParaRPr lang="en-US" sz="2800" dirty="0" smtClean="0"/>
          </a:p>
          <a:p>
            <a:endParaRPr lang="en-US" sz="2800" dirty="0"/>
          </a:p>
          <a:p>
            <a:pPr marL="0" indent="0">
              <a:buNone/>
            </a:pPr>
            <a:r>
              <a:rPr lang="en-US" sz="2800" dirty="0"/>
              <a:t>M</a:t>
            </a:r>
            <a:r>
              <a:rPr lang="en-US" sz="2800" dirty="0" smtClean="0"/>
              <a:t>ost common phrases where the instant words appear</a:t>
            </a:r>
          </a:p>
          <a:p>
            <a:pPr marL="0" indent="0">
              <a:buNone/>
            </a:pPr>
            <a:r>
              <a:rPr lang="en-US" sz="2800" dirty="0" smtClean="0"/>
              <a:t>The game “Climb the Ladder” (in 1</a:t>
            </a:r>
            <a:r>
              <a:rPr lang="en-US" sz="2800" baseline="30000" dirty="0" smtClean="0"/>
              <a:t>st</a:t>
            </a:r>
            <a:r>
              <a:rPr lang="en-US" sz="2800" dirty="0" smtClean="0"/>
              <a:t> grade Dig Into Reading materials) uses instant word phrases</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3174">
            <a:off x="8142593" y="545961"/>
            <a:ext cx="2530894" cy="1630769"/>
          </a:xfrm>
          <a:prstGeom prst="rect">
            <a:avLst/>
          </a:prstGeom>
        </p:spPr>
      </p:pic>
    </p:spTree>
    <p:extLst>
      <p:ext uri="{BB962C8B-B14F-4D97-AF65-F5344CB8AC3E}">
        <p14:creationId xmlns:p14="http://schemas.microsoft.com/office/powerpoint/2010/main" val="360827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You . . .</a:t>
            </a:r>
            <a:endParaRPr lang="en-US" dirty="0"/>
          </a:p>
        </p:txBody>
      </p:sp>
      <p:sp>
        <p:nvSpPr>
          <p:cNvPr id="3" name="Content Placeholder 2"/>
          <p:cNvSpPr>
            <a:spLocks noGrp="1"/>
          </p:cNvSpPr>
          <p:nvPr>
            <p:ph idx="1"/>
          </p:nvPr>
        </p:nvSpPr>
        <p:spPr/>
        <p:txBody>
          <a:bodyPr>
            <a:noAutofit/>
          </a:bodyPr>
          <a:lstStyle/>
          <a:p>
            <a:r>
              <a:rPr lang="en-US" sz="2400" dirty="0" smtClean="0"/>
              <a:t>Who is a public school teacher?</a:t>
            </a:r>
          </a:p>
          <a:p>
            <a:pPr marL="0" indent="0">
              <a:buNone/>
            </a:pPr>
            <a:endParaRPr lang="en-US" sz="2400" dirty="0" smtClean="0"/>
          </a:p>
          <a:p>
            <a:r>
              <a:rPr lang="en-US" sz="2400" dirty="0" smtClean="0"/>
              <a:t>Who is a public school administrator?</a:t>
            </a:r>
          </a:p>
          <a:p>
            <a:endParaRPr lang="en-US" sz="2400" dirty="0"/>
          </a:p>
          <a:p>
            <a:r>
              <a:rPr lang="en-US" sz="2400" dirty="0" smtClean="0"/>
              <a:t>Who is higher education faculty?</a:t>
            </a:r>
          </a:p>
          <a:p>
            <a:endParaRPr lang="en-US" sz="2400" dirty="0"/>
          </a:p>
          <a:p>
            <a:r>
              <a:rPr lang="en-US" sz="2400" dirty="0" smtClean="0"/>
              <a:t>Who is a college student?</a:t>
            </a:r>
          </a:p>
          <a:p>
            <a:endParaRPr lang="en-US" sz="2400" dirty="0"/>
          </a:p>
          <a:p>
            <a:r>
              <a:rPr lang="en-US" sz="2400" dirty="0" smtClean="0"/>
              <a:t>Other positions?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890" y="2835737"/>
            <a:ext cx="3989961" cy="2530475"/>
          </a:xfrm>
          <a:prstGeom prst="rect">
            <a:avLst/>
          </a:prstGeom>
        </p:spPr>
      </p:pic>
    </p:spTree>
    <p:extLst>
      <p:ext uri="{BB962C8B-B14F-4D97-AF65-F5344CB8AC3E}">
        <p14:creationId xmlns:p14="http://schemas.microsoft.com/office/powerpoint/2010/main" val="2829837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hlinkClick r:id="rId3"/>
              </a:rPr>
              <a:t>Building Words </a:t>
            </a:r>
            <a:r>
              <a:rPr lang="en-US" dirty="0" smtClean="0"/>
              <a:t/>
            </a:r>
            <a:br>
              <a:rPr lang="en-US" dirty="0" smtClean="0"/>
            </a:br>
            <a:r>
              <a:rPr lang="en-US" dirty="0"/>
              <a:t> </a:t>
            </a:r>
            <a:r>
              <a:rPr lang="en-US" dirty="0" smtClean="0"/>
              <a:t>                        Phonograms/Rimes from </a:t>
            </a:r>
            <a:br>
              <a:rPr lang="en-US" dirty="0" smtClean="0"/>
            </a:br>
            <a:r>
              <a:rPr lang="en-US" dirty="0"/>
              <a:t> </a:t>
            </a:r>
            <a:r>
              <a:rPr lang="en-US" dirty="0" smtClean="0"/>
              <a:t>                          Fountas &amp; Pinnell’s List</a:t>
            </a:r>
            <a:endParaRPr lang="en-US" dirty="0"/>
          </a:p>
        </p:txBody>
      </p:sp>
      <p:sp>
        <p:nvSpPr>
          <p:cNvPr id="3" name="Content Placeholder 2"/>
          <p:cNvSpPr>
            <a:spLocks noGrp="1"/>
          </p:cNvSpPr>
          <p:nvPr>
            <p:ph idx="1"/>
          </p:nvPr>
        </p:nvSpPr>
        <p:spPr/>
        <p:txBody>
          <a:bodyPr/>
          <a:lstStyle/>
          <a:p>
            <a:r>
              <a:rPr lang="en-US" dirty="0" smtClean="0"/>
              <a:t>Phonograms:</a:t>
            </a:r>
            <a:endParaRPr lang="en-US" dirty="0"/>
          </a:p>
        </p:txBody>
      </p:sp>
      <p:pic>
        <p:nvPicPr>
          <p:cNvPr id="4" name="Picture 3" descr="Picture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graphicFrame>
        <p:nvGraphicFramePr>
          <p:cNvPr id="5" name="Table 4"/>
          <p:cNvGraphicFramePr>
            <a:graphicFrameLocks noGrp="1"/>
          </p:cNvGraphicFramePr>
          <p:nvPr>
            <p:extLst>
              <p:ext uri="{D42A27DB-BD31-4B8C-83A1-F6EECF244321}">
                <p14:modId xmlns:p14="http://schemas.microsoft.com/office/powerpoint/2010/main" val="920563773"/>
              </p:ext>
            </p:extLst>
          </p:nvPr>
        </p:nvGraphicFramePr>
        <p:xfrm>
          <a:off x="2115402" y="2653505"/>
          <a:ext cx="5991367" cy="3051835"/>
        </p:xfrm>
        <a:graphic>
          <a:graphicData uri="http://schemas.openxmlformats.org/drawingml/2006/table">
            <a:tbl>
              <a:tblPr/>
              <a:tblGrid>
                <a:gridCol w="599137"/>
                <a:gridCol w="1397986"/>
                <a:gridCol w="1512107"/>
                <a:gridCol w="1269599"/>
                <a:gridCol w="1212538"/>
              </a:tblGrid>
              <a:tr h="3051835">
                <a:tc>
                  <a:txBody>
                    <a:bodyPr/>
                    <a:lstStyle/>
                    <a:p>
                      <a:r>
                        <a:rPr lang="en-US" dirty="0"/>
                        <a:t> </a:t>
                      </a:r>
                    </a:p>
                  </a:txBody>
                  <a:tcPr marL="76200" marR="76200" marT="76200" marB="76200">
                    <a:lnL>
                      <a:noFill/>
                    </a:lnL>
                    <a:lnR>
                      <a:noFill/>
                    </a:lnR>
                    <a:lnT>
                      <a:noFill/>
                    </a:lnT>
                    <a:lnB>
                      <a:noFill/>
                    </a:lnB>
                  </a:tcPr>
                </a:tc>
                <a:tc>
                  <a:txBody>
                    <a:bodyPr/>
                    <a:lstStyle/>
                    <a:p>
                      <a:r>
                        <a:rPr lang="en-US" dirty="0"/>
                        <a:t>-ack </a:t>
                      </a:r>
                      <a:br>
                        <a:rPr lang="en-US" dirty="0"/>
                      </a:br>
                      <a:r>
                        <a:rPr lang="en-US" dirty="0"/>
                        <a:t>-all </a:t>
                      </a:r>
                      <a:br>
                        <a:rPr lang="en-US" dirty="0"/>
                      </a:br>
                      <a:r>
                        <a:rPr lang="en-US" dirty="0"/>
                        <a:t>-ain </a:t>
                      </a:r>
                      <a:br>
                        <a:rPr lang="en-US" dirty="0"/>
                      </a:br>
                      <a:r>
                        <a:rPr lang="en-US" dirty="0"/>
                        <a:t>-ake </a:t>
                      </a:r>
                      <a:br>
                        <a:rPr lang="en-US" dirty="0"/>
                      </a:br>
                      <a:r>
                        <a:rPr lang="en-US" dirty="0"/>
                        <a:t>-ale </a:t>
                      </a:r>
                      <a:br>
                        <a:rPr lang="en-US" dirty="0"/>
                      </a:br>
                      <a:r>
                        <a:rPr lang="en-US" dirty="0"/>
                        <a:t>-ame </a:t>
                      </a:r>
                      <a:br>
                        <a:rPr lang="en-US" dirty="0"/>
                      </a:br>
                      <a:r>
                        <a:rPr lang="en-US" dirty="0"/>
                        <a:t>-an </a:t>
                      </a:r>
                      <a:br>
                        <a:rPr lang="en-US" dirty="0"/>
                      </a:br>
                      <a:r>
                        <a:rPr lang="en-US" dirty="0"/>
                        <a:t>-ank </a:t>
                      </a:r>
                      <a:br>
                        <a:rPr lang="en-US" dirty="0"/>
                      </a:br>
                      <a:r>
                        <a:rPr lang="en-US" dirty="0"/>
                        <a:t>-ap </a:t>
                      </a:r>
                      <a:br>
                        <a:rPr lang="en-US" dirty="0"/>
                      </a:br>
                      <a:r>
                        <a:rPr lang="en-US" dirty="0"/>
                        <a:t>-ash</a:t>
                      </a:r>
                    </a:p>
                  </a:txBody>
                  <a:tcPr marL="76200" marR="76200" marT="76200" marB="76200">
                    <a:lnL>
                      <a:noFill/>
                    </a:lnL>
                    <a:lnR>
                      <a:noFill/>
                    </a:lnR>
                    <a:lnT>
                      <a:noFill/>
                    </a:lnT>
                    <a:lnB>
                      <a:noFill/>
                    </a:lnB>
                  </a:tcPr>
                </a:tc>
                <a:tc>
                  <a:txBody>
                    <a:bodyPr/>
                    <a:lstStyle/>
                    <a:p>
                      <a:r>
                        <a:rPr lang="en-US" dirty="0"/>
                        <a:t>-at </a:t>
                      </a:r>
                      <a:br>
                        <a:rPr lang="en-US" dirty="0"/>
                      </a:br>
                      <a:r>
                        <a:rPr lang="en-US" dirty="0"/>
                        <a:t>-ate </a:t>
                      </a:r>
                      <a:br>
                        <a:rPr lang="en-US" dirty="0"/>
                      </a:br>
                      <a:r>
                        <a:rPr lang="en-US" dirty="0"/>
                        <a:t>-aw </a:t>
                      </a:r>
                      <a:br>
                        <a:rPr lang="en-US" dirty="0"/>
                      </a:br>
                      <a:r>
                        <a:rPr lang="en-US" dirty="0"/>
                        <a:t>-ay </a:t>
                      </a:r>
                      <a:br>
                        <a:rPr lang="en-US" dirty="0"/>
                      </a:br>
                      <a:r>
                        <a:rPr lang="en-US" dirty="0"/>
                        <a:t>-eat </a:t>
                      </a:r>
                      <a:br>
                        <a:rPr lang="en-US" dirty="0"/>
                      </a:br>
                      <a:r>
                        <a:rPr lang="en-US" dirty="0"/>
                        <a:t>-ell </a:t>
                      </a:r>
                      <a:br>
                        <a:rPr lang="en-US" dirty="0"/>
                      </a:br>
                      <a:r>
                        <a:rPr lang="en-US" dirty="0"/>
                        <a:t>-est </a:t>
                      </a:r>
                      <a:br>
                        <a:rPr lang="en-US" dirty="0"/>
                      </a:br>
                      <a:r>
                        <a:rPr lang="en-US" dirty="0"/>
                        <a:t>-ice </a:t>
                      </a:r>
                      <a:br>
                        <a:rPr lang="en-US" dirty="0"/>
                      </a:br>
                      <a:r>
                        <a:rPr lang="en-US" dirty="0"/>
                        <a:t>-ick</a:t>
                      </a:r>
                    </a:p>
                  </a:txBody>
                  <a:tcPr marL="76200" marR="76200" marT="76200" marB="76200">
                    <a:lnL>
                      <a:noFill/>
                    </a:lnL>
                    <a:lnR>
                      <a:noFill/>
                    </a:lnR>
                    <a:lnT>
                      <a:noFill/>
                    </a:lnT>
                    <a:lnB>
                      <a:noFill/>
                    </a:lnB>
                  </a:tcPr>
                </a:tc>
                <a:tc>
                  <a:txBody>
                    <a:bodyPr/>
                    <a:lstStyle/>
                    <a:p>
                      <a:r>
                        <a:rPr lang="en-US" dirty="0"/>
                        <a:t>-ide </a:t>
                      </a:r>
                      <a:br>
                        <a:rPr lang="en-US" dirty="0"/>
                      </a:br>
                      <a:r>
                        <a:rPr lang="en-US" dirty="0"/>
                        <a:t>-ight </a:t>
                      </a:r>
                      <a:br>
                        <a:rPr lang="en-US" dirty="0"/>
                      </a:br>
                      <a:r>
                        <a:rPr lang="en-US" dirty="0"/>
                        <a:t>-ill </a:t>
                      </a:r>
                      <a:br>
                        <a:rPr lang="en-US" dirty="0"/>
                      </a:br>
                      <a:r>
                        <a:rPr lang="en-US" dirty="0"/>
                        <a:t>-in </a:t>
                      </a:r>
                      <a:br>
                        <a:rPr lang="en-US" dirty="0"/>
                      </a:br>
                      <a:r>
                        <a:rPr lang="en-US" dirty="0"/>
                        <a:t>-ine </a:t>
                      </a:r>
                      <a:br>
                        <a:rPr lang="en-US" dirty="0"/>
                      </a:br>
                      <a:r>
                        <a:rPr lang="en-US" dirty="0"/>
                        <a:t>-ing </a:t>
                      </a:r>
                      <a:br>
                        <a:rPr lang="en-US" dirty="0"/>
                      </a:br>
                      <a:r>
                        <a:rPr lang="en-US" dirty="0"/>
                        <a:t>-ink </a:t>
                      </a:r>
                      <a:br>
                        <a:rPr lang="en-US" dirty="0"/>
                      </a:br>
                      <a:r>
                        <a:rPr lang="en-US" dirty="0"/>
                        <a:t>-ip </a:t>
                      </a:r>
                      <a:br>
                        <a:rPr lang="en-US" dirty="0"/>
                      </a:br>
                      <a:r>
                        <a:rPr lang="en-US" dirty="0"/>
                        <a:t>-it</a:t>
                      </a:r>
                    </a:p>
                  </a:txBody>
                  <a:tcPr marL="76200" marR="76200" marT="76200" marB="76200">
                    <a:lnL>
                      <a:noFill/>
                    </a:lnL>
                    <a:lnR>
                      <a:noFill/>
                    </a:lnR>
                    <a:lnT>
                      <a:noFill/>
                    </a:lnT>
                    <a:lnB>
                      <a:noFill/>
                    </a:lnB>
                  </a:tcPr>
                </a:tc>
                <a:tc>
                  <a:txBody>
                    <a:bodyPr/>
                    <a:lstStyle/>
                    <a:p>
                      <a:r>
                        <a:rPr lang="en-US" dirty="0"/>
                        <a:t>-ock </a:t>
                      </a:r>
                      <a:br>
                        <a:rPr lang="en-US" dirty="0"/>
                      </a:br>
                      <a:r>
                        <a:rPr lang="en-US" dirty="0"/>
                        <a:t>-oke </a:t>
                      </a:r>
                      <a:br>
                        <a:rPr lang="en-US" dirty="0"/>
                      </a:br>
                      <a:r>
                        <a:rPr lang="en-US" dirty="0"/>
                        <a:t>-op </a:t>
                      </a:r>
                      <a:br>
                        <a:rPr lang="en-US" dirty="0"/>
                      </a:br>
                      <a:r>
                        <a:rPr lang="en-US" dirty="0"/>
                        <a:t>-ore </a:t>
                      </a:r>
                      <a:br>
                        <a:rPr lang="en-US" dirty="0"/>
                      </a:br>
                      <a:r>
                        <a:rPr lang="en-US" dirty="0"/>
                        <a:t>-or </a:t>
                      </a:r>
                      <a:br>
                        <a:rPr lang="en-US" dirty="0"/>
                      </a:br>
                      <a:r>
                        <a:rPr lang="en-US" dirty="0"/>
                        <a:t>-uck </a:t>
                      </a:r>
                      <a:br>
                        <a:rPr lang="en-US" dirty="0"/>
                      </a:br>
                      <a:r>
                        <a:rPr lang="en-US" dirty="0"/>
                        <a:t>-ug </a:t>
                      </a:r>
                      <a:br>
                        <a:rPr lang="en-US" dirty="0"/>
                      </a:br>
                      <a:r>
                        <a:rPr lang="en-US" dirty="0"/>
                        <a:t>-ump </a:t>
                      </a:r>
                      <a:br>
                        <a:rPr lang="en-US" dirty="0"/>
                      </a:br>
                      <a:r>
                        <a:rPr lang="en-US" dirty="0"/>
                        <a:t>-unk</a:t>
                      </a:r>
                    </a:p>
                  </a:txBody>
                  <a:tcPr marL="76200" marR="76200" marT="76200" marB="76200">
                    <a:lnL>
                      <a:noFill/>
                    </a:lnL>
                    <a:lnR>
                      <a:noFill/>
                    </a:lnR>
                    <a:lnT>
                      <a:noFill/>
                    </a:lnT>
                    <a:lnB>
                      <a:noFill/>
                    </a:lnB>
                  </a:tcPr>
                </a:tc>
              </a:tr>
            </a:tbl>
          </a:graphicData>
        </a:graphic>
      </p:graphicFrame>
      <p:sp>
        <p:nvSpPr>
          <p:cNvPr id="6" name="Rectangle 1"/>
          <p:cNvSpPr>
            <a:spLocks noChangeArrowheads="1"/>
          </p:cNvSpPr>
          <p:nvPr/>
        </p:nvSpPr>
        <p:spPr bwMode="auto">
          <a:xfrm>
            <a:off x="2967038" y="2327316"/>
            <a:ext cx="433932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01F1F"/>
                </a:solidFill>
                <a:effectLst/>
                <a:latin typeface="OFL Sorts Mill Goudy TT"/>
              </a:rPr>
              <a:t>What are the 37 most common rimes?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201F1F"/>
              </a:solidFill>
              <a:effectLst/>
              <a:latin typeface="OFL Sorts Mill Goudy T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1184856" y="5705341"/>
            <a:ext cx="7701567" cy="646331"/>
          </a:xfrm>
          <a:prstGeom prst="rect">
            <a:avLst/>
          </a:prstGeom>
          <a:noFill/>
        </p:spPr>
        <p:txBody>
          <a:bodyPr wrap="square" rtlCol="0">
            <a:spAutoFit/>
          </a:bodyPr>
          <a:lstStyle/>
          <a:p>
            <a:r>
              <a:rPr lang="en-US" b="1" dirty="0" smtClean="0"/>
              <a:t>About </a:t>
            </a:r>
            <a:r>
              <a:rPr lang="en-US" b="1" dirty="0"/>
              <a:t>500 easy to read, high frequency words can be derived from only 37 rimes (Wylie &amp;</a:t>
            </a:r>
            <a:r>
              <a:rPr lang="en-US" b="1" dirty="0" smtClean="0"/>
              <a:t> </a:t>
            </a:r>
            <a:r>
              <a:rPr lang="en-US" b="1" dirty="0"/>
              <a:t>Durrell, 1970</a:t>
            </a:r>
            <a:r>
              <a:rPr lang="en-US" b="1" dirty="0" smtClean="0"/>
              <a:t>). </a:t>
            </a:r>
            <a:endParaRPr lang="en-US" dirty="0"/>
          </a:p>
        </p:txBody>
      </p:sp>
    </p:spTree>
    <p:extLst>
      <p:ext uri="{BB962C8B-B14F-4D97-AF65-F5344CB8AC3E}">
        <p14:creationId xmlns:p14="http://schemas.microsoft.com/office/powerpoint/2010/main" val="190803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Roll-Say-Keep</a:t>
            </a:r>
            <a:br>
              <a:rPr lang="en-US" dirty="0" smtClean="0"/>
            </a:br>
            <a:r>
              <a:rPr lang="en-US" dirty="0" smtClean="0"/>
              <a:t>Kdg. – short vowels, 1</a:t>
            </a:r>
            <a:r>
              <a:rPr lang="en-US" baseline="30000" dirty="0" smtClean="0"/>
              <a:t>st</a:t>
            </a:r>
            <a:r>
              <a:rPr lang="en-US" dirty="0" smtClean="0"/>
              <a:t>—short and</a:t>
            </a:r>
            <a:br>
              <a:rPr lang="en-US" dirty="0" smtClean="0"/>
            </a:br>
            <a:r>
              <a:rPr lang="en-US" dirty="0" smtClean="0"/>
              <a:t>long vowels, 3</a:t>
            </a:r>
            <a:r>
              <a:rPr lang="en-US" baseline="30000" dirty="0" smtClean="0"/>
              <a:t>rd</a:t>
            </a:r>
            <a:r>
              <a:rPr lang="en-US" dirty="0" smtClean="0"/>
              <a:t>—double vowels and </a:t>
            </a:r>
            <a:br>
              <a:rPr lang="en-US" dirty="0" smtClean="0"/>
            </a:br>
            <a:r>
              <a:rPr lang="en-US" dirty="0" smtClean="0"/>
              <a:t>vowels with silent </a:t>
            </a:r>
            <a:r>
              <a:rPr lang="en-US" i="1" dirty="0" smtClean="0"/>
              <a:t>e</a:t>
            </a:r>
            <a:endParaRPr lang="en-US" dirty="0"/>
          </a:p>
        </p:txBody>
      </p:sp>
      <p:sp>
        <p:nvSpPr>
          <p:cNvPr id="3" name="Content Placeholder 2"/>
          <p:cNvSpPr>
            <a:spLocks noGrp="1"/>
          </p:cNvSpPr>
          <p:nvPr>
            <p:ph idx="1"/>
          </p:nvPr>
        </p:nvSpPr>
        <p:spPr>
          <a:xfrm>
            <a:off x="677334" y="2583543"/>
            <a:ext cx="8596668" cy="3457819"/>
          </a:xfrm>
        </p:spPr>
        <p:txBody>
          <a:bodyPr>
            <a:normAutofit fontScale="92500" lnSpcReduction="10000"/>
          </a:bodyPr>
          <a:lstStyle/>
          <a:p>
            <a:endParaRPr lang="en-US" sz="2800" dirty="0" smtClean="0">
              <a:hlinkClick r:id="rId3"/>
            </a:endParaRPr>
          </a:p>
          <a:p>
            <a:r>
              <a:rPr lang="en-US" sz="2800" dirty="0" smtClean="0">
                <a:hlinkClick r:id="rId3"/>
              </a:rPr>
              <a:t>Roll-Say-Keep</a:t>
            </a:r>
            <a:r>
              <a:rPr lang="en-US" sz="2800" dirty="0" smtClean="0"/>
              <a:t> Directions</a:t>
            </a:r>
          </a:p>
          <a:p>
            <a:endParaRPr lang="en-US" sz="2800" dirty="0"/>
          </a:p>
          <a:p>
            <a:r>
              <a:rPr lang="en-US" sz="2800" dirty="0" smtClean="0"/>
              <a:t>QR Codes take parents to directions for all activities in the packet.</a:t>
            </a:r>
          </a:p>
          <a:p>
            <a:r>
              <a:rPr lang="en-US" sz="2800" dirty="0"/>
              <a:t>Used Fountas and Pinnell Phonogram Word Lists</a:t>
            </a:r>
          </a:p>
          <a:p>
            <a:pPr marL="0" indent="0">
              <a:buNone/>
            </a:pPr>
            <a:r>
              <a:rPr lang="en-US" sz="2800" dirty="0"/>
              <a:t>List 1—Kindergarten  </a:t>
            </a:r>
            <a:r>
              <a:rPr lang="en-US" sz="2800" dirty="0" smtClean="0"/>
              <a:t>  List </a:t>
            </a:r>
            <a:r>
              <a:rPr lang="en-US" sz="2800" dirty="0"/>
              <a:t>2—1</a:t>
            </a:r>
            <a:r>
              <a:rPr lang="en-US" sz="2800" baseline="30000" dirty="0"/>
              <a:t>st</a:t>
            </a:r>
            <a:r>
              <a:rPr lang="en-US" sz="2800" dirty="0"/>
              <a:t> grade  </a:t>
            </a:r>
            <a:r>
              <a:rPr lang="en-US" sz="2800" dirty="0" smtClean="0"/>
              <a:t> List </a:t>
            </a:r>
            <a:r>
              <a:rPr lang="en-US" sz="2800" dirty="0"/>
              <a:t>3—2</a:t>
            </a:r>
            <a:r>
              <a:rPr lang="en-US" sz="2800" baseline="30000" dirty="0"/>
              <a:t>nd</a:t>
            </a:r>
            <a:r>
              <a:rPr lang="en-US" sz="2800" dirty="0"/>
              <a:t> grade </a:t>
            </a:r>
          </a:p>
          <a:p>
            <a:endParaRPr lang="en-US" sz="2800" dirty="0" smtClean="0"/>
          </a:p>
          <a:p>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64135">
            <a:off x="6557962" y="624681"/>
            <a:ext cx="2285008" cy="1305719"/>
          </a:xfrm>
          <a:prstGeom prst="rect">
            <a:avLst/>
          </a:prstGeom>
        </p:spPr>
      </p:pic>
    </p:spTree>
    <p:extLst>
      <p:ext uri="{BB962C8B-B14F-4D97-AF65-F5344CB8AC3E}">
        <p14:creationId xmlns:p14="http://schemas.microsoft.com/office/powerpoint/2010/main" val="134209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Books, Books, and More</a:t>
            </a:r>
            <a:br>
              <a:rPr lang="en-US" dirty="0" smtClean="0"/>
            </a:br>
            <a:r>
              <a:rPr lang="en-US" dirty="0" smtClean="0"/>
              <a:t>                                 Books!!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4 books for parents to read aloud to students</a:t>
            </a:r>
          </a:p>
          <a:p>
            <a:pPr marL="0" indent="0">
              <a:buNone/>
            </a:pPr>
            <a:r>
              <a:rPr lang="en-US" sz="3200" dirty="0" smtClean="0"/>
              <a:t>    Bookmark of questions to ask the child</a:t>
            </a:r>
          </a:p>
          <a:p>
            <a:r>
              <a:rPr lang="en-US" sz="3200" dirty="0" smtClean="0"/>
              <a:t>7 books for student to read independently</a:t>
            </a:r>
          </a:p>
          <a:p>
            <a:pPr marL="0" indent="0">
              <a:buNone/>
            </a:pPr>
            <a:r>
              <a:rPr lang="en-US" sz="3200" dirty="0" smtClean="0">
                <a:hlinkClick r:id="rId3"/>
              </a:rPr>
              <a:t>Child Reading Aloud</a:t>
            </a:r>
            <a:endParaRPr lang="en-US" sz="3200" dirty="0" smtClean="0"/>
          </a:p>
          <a:p>
            <a:endParaRPr lang="en-US" sz="3200" dirty="0"/>
          </a:p>
          <a:p>
            <a:r>
              <a:rPr lang="en-US" sz="3200" dirty="0" smtClean="0"/>
              <a:t>Online resources for electronic texts with QR codes</a:t>
            </a:r>
            <a:endParaRPr lang="en-US" sz="3200" dirty="0"/>
          </a:p>
        </p:txBody>
      </p:sp>
      <p:pic>
        <p:nvPicPr>
          <p:cNvPr id="4" name="Picture 3" descr="Picture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3747" y="4387578"/>
            <a:ext cx="1903088" cy="2122404"/>
          </a:xfrm>
          <a:prstGeom prst="rect">
            <a:avLst/>
          </a:prstGeom>
        </p:spPr>
      </p:pic>
    </p:spTree>
    <p:extLst>
      <p:ext uri="{BB962C8B-B14F-4D97-AF65-F5344CB8AC3E}">
        <p14:creationId xmlns:p14="http://schemas.microsoft.com/office/powerpoint/2010/main" val="384893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78067"/>
            <a:ext cx="8596668" cy="1613339"/>
          </a:xfrm>
        </p:spPr>
        <p:txBody>
          <a:bodyPr>
            <a:noAutofit/>
          </a:bodyPr>
          <a:lstStyle/>
          <a:p>
            <a:pPr algn="ctr"/>
            <a:r>
              <a:rPr lang="en-US" sz="2800" dirty="0" smtClean="0"/>
              <a:t>Students get to keep 4 books</a:t>
            </a:r>
            <a:br>
              <a:rPr lang="en-US" sz="2800" dirty="0" smtClean="0"/>
            </a:br>
            <a:r>
              <a:rPr lang="en-US" sz="2000" dirty="0" smtClean="0"/>
              <a:t>Rhymes and Songs, Nursery Rhymes</a:t>
            </a:r>
            <a:br>
              <a:rPr lang="en-US" sz="2000" dirty="0" smtClean="0"/>
            </a:br>
            <a:r>
              <a:rPr lang="en-US" sz="2000" dirty="0" smtClean="0"/>
              <a:t>(to encourage Phonemic Awareness)</a:t>
            </a:r>
            <a:r>
              <a:rPr lang="en-US" sz="2000" dirty="0"/>
              <a:t> 4 books that students keeps (Keep Books from Ohio </a:t>
            </a:r>
            <a:r>
              <a:rPr lang="en-US" sz="2000" dirty="0" smtClean="0"/>
              <a:t>State University—25 cents each)</a:t>
            </a:r>
            <a:r>
              <a:rPr lang="en-US" sz="2000" dirty="0"/>
              <a:t/>
            </a:r>
            <a:br>
              <a:rPr lang="en-US" sz="2000" dirty="0"/>
            </a:br>
            <a:endParaRPr lang="en-US" sz="2000" dirty="0"/>
          </a:p>
        </p:txBody>
      </p:sp>
      <p:pic>
        <p:nvPicPr>
          <p:cNvPr id="1026" name="Picture 2" descr="Product Imag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3499" y="2153898"/>
            <a:ext cx="8220533" cy="1837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Nursery Rhymes (not leveled)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charset="0"/>
                <a:cs typeface="Arial" charset="0"/>
              </a:rPr>
              <a:t>  </a:t>
            </a:r>
            <a:r>
              <a:rPr kumimoji="0" lang="en-US" altLang="en-US" sz="6400" b="0" i="0" u="none" strike="noStrike" cap="none" normalizeH="0" baseline="0" dirty="0" smtClean="0">
                <a:ln>
                  <a:noFill/>
                </a:ln>
                <a:solidFill>
                  <a:schemeClr val="tx1"/>
                </a:solidFill>
                <a:effectLst/>
                <a:latin typeface="Arial" charset="0"/>
                <a:cs typeface="Arial" charset="0"/>
              </a:rPr>
              <a:t> </a:t>
            </a:r>
            <a:endParaRPr kumimoji="0" lang="en-US" altLang="en-US" sz="1800" b="0" i="0" u="none" strike="noStrike" cap="none" normalizeH="0" baseline="0" dirty="0" smtClean="0">
              <a:ln>
                <a:noFill/>
              </a:ln>
              <a:solidFill>
                <a:schemeClr val="tx1"/>
              </a:solidFill>
              <a:effectLst/>
              <a:latin typeface="Arial" charset="0"/>
              <a:cs typeface="Arial" charset="0"/>
            </a:endParaRPr>
          </a:p>
        </p:txBody>
      </p:sp>
      <p:pic>
        <p:nvPicPr>
          <p:cNvPr id="1028" name="Picture 4" descr="Product Im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486" y="4217758"/>
            <a:ext cx="7344230" cy="1758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5314" y="6168571"/>
            <a:ext cx="7953829" cy="369332"/>
          </a:xfrm>
          <a:prstGeom prst="rect">
            <a:avLst/>
          </a:prstGeom>
          <a:noFill/>
        </p:spPr>
        <p:txBody>
          <a:bodyPr wrap="square" rtlCol="0">
            <a:spAutoFit/>
          </a:bodyPr>
          <a:lstStyle/>
          <a:p>
            <a:r>
              <a:rPr lang="en-US" dirty="0" smtClean="0"/>
              <a:t>Little Miss Muffet</a:t>
            </a:r>
            <a:r>
              <a:rPr lang="en-US" dirty="0"/>
              <a:t>;</a:t>
            </a:r>
            <a:r>
              <a:rPr lang="en-US" dirty="0" smtClean="0"/>
              <a:t> One, Two, Buckle My Shoe; Mary Had a Little Lamb, . . .</a:t>
            </a:r>
            <a:endParaRPr lang="en-US" dirty="0"/>
          </a:p>
        </p:txBody>
      </p:sp>
    </p:spTree>
    <p:extLst>
      <p:ext uri="{BB962C8B-B14F-4D97-AF65-F5344CB8AC3E}">
        <p14:creationId xmlns:p14="http://schemas.microsoft.com/office/powerpoint/2010/main" val="284470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154" y="-189707"/>
            <a:ext cx="8596668" cy="1320800"/>
          </a:xfrm>
        </p:spPr>
        <p:txBody>
          <a:bodyPr>
            <a:normAutofit fontScale="90000"/>
          </a:bodyPr>
          <a:lstStyle/>
          <a:p>
            <a:r>
              <a:rPr lang="en-US" dirty="0" smtClean="0"/>
              <a:t>                             </a:t>
            </a:r>
            <a:br>
              <a:rPr lang="en-US" dirty="0" smtClean="0"/>
            </a:br>
            <a:r>
              <a:rPr lang="en-US" dirty="0"/>
              <a:t> </a:t>
            </a:r>
            <a:r>
              <a:rPr lang="en-US" dirty="0" smtClean="0"/>
              <a:t>                        What Was the Summer </a:t>
            </a:r>
            <a:br>
              <a:rPr lang="en-US" dirty="0" smtClean="0"/>
            </a:br>
            <a:r>
              <a:rPr lang="en-US" dirty="0"/>
              <a:t> </a:t>
            </a:r>
            <a:r>
              <a:rPr lang="en-US" dirty="0" smtClean="0"/>
              <a:t>                          2014 Kindergarten </a:t>
            </a:r>
            <a:br>
              <a:rPr lang="en-US" dirty="0" smtClean="0"/>
            </a:br>
            <a:r>
              <a:rPr lang="en-US" dirty="0"/>
              <a:t> </a:t>
            </a:r>
            <a:r>
              <a:rPr lang="en-US" dirty="0" smtClean="0"/>
              <a:t>                            Baseline</a:t>
            </a:r>
            <a:r>
              <a:rPr lang="en-US" dirty="0"/>
              <a:t> </a:t>
            </a:r>
            <a:r>
              <a:rPr lang="en-US" dirty="0" smtClean="0"/>
              <a:t>Data?</a:t>
            </a:r>
            <a:br>
              <a:rPr lang="en-US" dirty="0" smtClean="0"/>
            </a:br>
            <a:r>
              <a:rPr lang="en-US" dirty="0"/>
              <a:t> </a:t>
            </a:r>
            <a:r>
              <a:rPr lang="en-US" dirty="0" smtClean="0"/>
              <a:t>                              </a:t>
            </a:r>
            <a:br>
              <a:rPr lang="en-US" dirty="0" smtClean="0"/>
            </a:br>
            <a:r>
              <a:rPr lang="en-US" dirty="0"/>
              <a:t>*</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sz="3200" dirty="0" smtClean="0"/>
              <a:t>May to August/September data</a:t>
            </a:r>
          </a:p>
          <a:p>
            <a:pPr marL="0" indent="0">
              <a:buNone/>
            </a:pPr>
            <a:r>
              <a:rPr lang="en-US" sz="3200" dirty="0" smtClean="0"/>
              <a:t>(level F and below)</a:t>
            </a:r>
          </a:p>
          <a:p>
            <a:pPr marL="0" indent="0">
              <a:buNone/>
            </a:pPr>
            <a:endParaRPr lang="en-US" sz="3200" dirty="0" smtClean="0"/>
          </a:p>
          <a:p>
            <a:pPr marL="0" indent="0">
              <a:buNone/>
            </a:pPr>
            <a:r>
              <a:rPr lang="en-US" sz="3200" dirty="0" smtClean="0"/>
              <a:t>105 students—lost 134 reading levels </a:t>
            </a:r>
          </a:p>
          <a:p>
            <a:pPr marL="0" indent="0">
              <a:buNone/>
            </a:pPr>
            <a:r>
              <a:rPr lang="en-US" sz="3200" dirty="0" smtClean="0"/>
              <a:t>(-134 levels divided by 105) = </a:t>
            </a:r>
          </a:p>
          <a:p>
            <a:pPr marL="0" indent="0">
              <a:buNone/>
            </a:pPr>
            <a:r>
              <a:rPr lang="en-US" sz="3200" dirty="0" smtClean="0"/>
              <a:t>average of </a:t>
            </a:r>
            <a:r>
              <a:rPr lang="en-US" sz="3200" b="1" dirty="0" smtClean="0"/>
              <a:t>-1.28 levels </a:t>
            </a:r>
            <a:r>
              <a:rPr lang="en-US" sz="3200" dirty="0" smtClean="0"/>
              <a:t>lost per child</a:t>
            </a:r>
            <a:endParaRPr lang="en-US" sz="32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08361" y="590277"/>
            <a:ext cx="3180521" cy="1828801"/>
          </a:xfrm>
          <a:prstGeom prst="rect">
            <a:avLst/>
          </a:prstGeom>
          <a:noFill/>
          <a:ln>
            <a:noFill/>
          </a:ln>
          <a:effectLst/>
          <a:extLst/>
        </p:spPr>
      </p:pic>
    </p:spTree>
    <p:extLst>
      <p:ext uri="{BB962C8B-B14F-4D97-AF65-F5344CB8AC3E}">
        <p14:creationId xmlns:p14="http://schemas.microsoft.com/office/powerpoint/2010/main" val="319645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Were the Intervention</a:t>
            </a:r>
            <a:br>
              <a:rPr lang="en-US" dirty="0" smtClean="0"/>
            </a:br>
            <a:r>
              <a:rPr lang="en-US" dirty="0"/>
              <a:t> </a:t>
            </a:r>
            <a:r>
              <a:rPr lang="en-US" dirty="0" smtClean="0"/>
              <a:t>                       Summer 2015 Results for </a:t>
            </a:r>
            <a:br>
              <a:rPr lang="en-US" dirty="0" smtClean="0"/>
            </a:br>
            <a:r>
              <a:rPr lang="en-US" dirty="0" smtClean="0"/>
              <a:t>                               Kindergarteners?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
        <p:nvSpPr>
          <p:cNvPr id="5" name="Rectangle 4"/>
          <p:cNvSpPr/>
          <p:nvPr/>
        </p:nvSpPr>
        <p:spPr>
          <a:xfrm>
            <a:off x="901520" y="2690336"/>
            <a:ext cx="8242479" cy="2554545"/>
          </a:xfrm>
          <a:prstGeom prst="rect">
            <a:avLst/>
          </a:prstGeom>
        </p:spPr>
        <p:txBody>
          <a:bodyPr wrap="square">
            <a:spAutoFit/>
          </a:bodyPr>
          <a:lstStyle/>
          <a:p>
            <a:r>
              <a:rPr lang="en-US" sz="3200" dirty="0" smtClean="0"/>
              <a:t>2015</a:t>
            </a:r>
            <a:r>
              <a:rPr lang="en-US" sz="3200" dirty="0"/>
              <a:t>			May to August/September data</a:t>
            </a:r>
          </a:p>
          <a:p>
            <a:endParaRPr lang="en-US" sz="3200" dirty="0"/>
          </a:p>
          <a:p>
            <a:r>
              <a:rPr lang="en-US" sz="3200" dirty="0" smtClean="0"/>
              <a:t>85 students—lost 66 </a:t>
            </a:r>
            <a:r>
              <a:rPr lang="en-US" sz="3200" dirty="0"/>
              <a:t>reading levels </a:t>
            </a:r>
          </a:p>
          <a:p>
            <a:r>
              <a:rPr lang="en-US" sz="3200" dirty="0" smtClean="0"/>
              <a:t>(-66 levels </a:t>
            </a:r>
            <a:r>
              <a:rPr lang="en-US" sz="3200" dirty="0"/>
              <a:t>divided by </a:t>
            </a:r>
            <a:r>
              <a:rPr lang="en-US" sz="3200" dirty="0" smtClean="0"/>
              <a:t>85) </a:t>
            </a:r>
            <a:r>
              <a:rPr lang="en-US" sz="3200" dirty="0"/>
              <a:t>= </a:t>
            </a:r>
          </a:p>
          <a:p>
            <a:r>
              <a:rPr lang="en-US" sz="3200" dirty="0"/>
              <a:t>average of </a:t>
            </a:r>
            <a:r>
              <a:rPr lang="en-US" sz="3200" b="1" dirty="0" smtClean="0"/>
              <a:t>-0.78 </a:t>
            </a:r>
            <a:r>
              <a:rPr lang="en-US" sz="3200" dirty="0" smtClean="0"/>
              <a:t>level </a:t>
            </a:r>
            <a:r>
              <a:rPr lang="en-US" sz="3200" dirty="0"/>
              <a:t>lost per child</a:t>
            </a:r>
          </a:p>
        </p:txBody>
      </p:sp>
    </p:spTree>
    <p:extLst>
      <p:ext uri="{BB962C8B-B14F-4D97-AF65-F5344CB8AC3E}">
        <p14:creationId xmlns:p14="http://schemas.microsoft.com/office/powerpoint/2010/main" val="3138642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Were the Intervention</a:t>
            </a:r>
            <a:br>
              <a:rPr lang="en-US" dirty="0" smtClean="0"/>
            </a:br>
            <a:r>
              <a:rPr lang="en-US" dirty="0"/>
              <a:t> </a:t>
            </a:r>
            <a:r>
              <a:rPr lang="en-US" dirty="0" smtClean="0"/>
              <a:t>                       Summer 2016 Results for</a:t>
            </a:r>
            <a:r>
              <a:rPr lang="en-US" dirty="0"/>
              <a:t/>
            </a:r>
            <a:br>
              <a:rPr lang="en-US" dirty="0"/>
            </a:br>
            <a:r>
              <a:rPr lang="en-US" dirty="0"/>
              <a:t>                                </a:t>
            </a:r>
            <a:r>
              <a:rPr lang="en-US" dirty="0" smtClean="0"/>
              <a:t>Kindergarteners?</a:t>
            </a:r>
            <a:endParaRPr lang="en-US" dirty="0"/>
          </a:p>
        </p:txBody>
      </p:sp>
      <p:sp>
        <p:nvSpPr>
          <p:cNvPr id="3" name="Content Placeholder 2"/>
          <p:cNvSpPr>
            <a:spLocks noGrp="1"/>
          </p:cNvSpPr>
          <p:nvPr>
            <p:ph idx="1"/>
          </p:nvPr>
        </p:nvSpPr>
        <p:spPr/>
        <p:txBody>
          <a:bodyPr/>
          <a:lstStyle/>
          <a:p>
            <a:pPr marL="0" indent="0">
              <a:buNone/>
            </a:pPr>
            <a:endParaRPr lang="en-US" sz="3200" dirty="0" smtClean="0"/>
          </a:p>
          <a:p>
            <a:pPr marL="0" indent="0">
              <a:buNone/>
            </a:pPr>
            <a:r>
              <a:rPr lang="en-US" sz="3200" dirty="0" smtClean="0"/>
              <a:t>2016</a:t>
            </a:r>
            <a:r>
              <a:rPr lang="en-US" sz="3200" dirty="0"/>
              <a:t>			May to August/September data</a:t>
            </a:r>
          </a:p>
          <a:p>
            <a:pPr marL="0" indent="0">
              <a:buNone/>
            </a:pPr>
            <a:endParaRPr lang="en-US" sz="3200" dirty="0"/>
          </a:p>
          <a:p>
            <a:r>
              <a:rPr lang="en-US" sz="3200" dirty="0" smtClean="0"/>
              <a:t>86 students—lost 65 </a:t>
            </a:r>
            <a:r>
              <a:rPr lang="en-US" sz="3200" dirty="0"/>
              <a:t>reading levels </a:t>
            </a:r>
          </a:p>
          <a:p>
            <a:r>
              <a:rPr lang="en-US" sz="3200" dirty="0" smtClean="0"/>
              <a:t>(-65 levels divided </a:t>
            </a:r>
            <a:r>
              <a:rPr lang="en-US" sz="3200" dirty="0"/>
              <a:t>by </a:t>
            </a:r>
            <a:r>
              <a:rPr lang="en-US" sz="3200" dirty="0" smtClean="0"/>
              <a:t>86) </a:t>
            </a:r>
            <a:r>
              <a:rPr lang="en-US" sz="3200" dirty="0"/>
              <a:t>= </a:t>
            </a:r>
          </a:p>
          <a:p>
            <a:r>
              <a:rPr lang="en-US" sz="3200" dirty="0"/>
              <a:t>average of </a:t>
            </a:r>
            <a:r>
              <a:rPr lang="en-US" sz="3200" b="1" dirty="0" smtClean="0"/>
              <a:t>-0.77 </a:t>
            </a:r>
            <a:r>
              <a:rPr lang="en-US" sz="3200" dirty="0" smtClean="0"/>
              <a:t>level </a:t>
            </a:r>
            <a:r>
              <a:rPr lang="en-US" sz="3200" dirty="0"/>
              <a:t>lost per child</a:t>
            </a:r>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Tree>
    <p:extLst>
      <p:ext uri="{BB962C8B-B14F-4D97-AF65-F5344CB8AC3E}">
        <p14:creationId xmlns:p14="http://schemas.microsoft.com/office/powerpoint/2010/main" val="83360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Were the Kindergarten</a:t>
            </a:r>
            <a:br>
              <a:rPr lang="en-US" dirty="0" smtClean="0"/>
            </a:br>
            <a:r>
              <a:rPr lang="en-US" dirty="0"/>
              <a:t> </a:t>
            </a:r>
            <a:r>
              <a:rPr lang="en-US" dirty="0" smtClean="0"/>
              <a:t>                          Results From 2014 to 2016?</a:t>
            </a:r>
            <a:endParaRPr lang="en-US" dirty="0"/>
          </a:p>
        </p:txBody>
      </p:sp>
      <p:sp>
        <p:nvSpPr>
          <p:cNvPr id="3" name="Content Placeholder 2"/>
          <p:cNvSpPr>
            <a:spLocks noGrp="1"/>
          </p:cNvSpPr>
          <p:nvPr>
            <p:ph idx="1"/>
          </p:nvPr>
        </p:nvSpPr>
        <p:spPr>
          <a:xfrm>
            <a:off x="677334" y="2160589"/>
            <a:ext cx="8596668" cy="4304605"/>
          </a:xfrm>
        </p:spPr>
        <p:txBody>
          <a:bodyPr>
            <a:normAutofit/>
          </a:bodyPr>
          <a:lstStyle/>
          <a:p>
            <a:endParaRPr lang="en-US" dirty="0" smtClean="0"/>
          </a:p>
          <a:p>
            <a:endParaRPr lang="en-US" dirty="0"/>
          </a:p>
          <a:p>
            <a:r>
              <a:rPr lang="en-US" sz="2800" dirty="0" smtClean="0"/>
              <a:t>Baseline	2014         average -1.28 levels</a:t>
            </a:r>
          </a:p>
          <a:p>
            <a:pPr marL="0" indent="0">
              <a:buNone/>
            </a:pPr>
            <a:r>
              <a:rPr lang="en-US" sz="2800" dirty="0" smtClean="0"/>
              <a:t>*************************************************************</a:t>
            </a:r>
          </a:p>
          <a:p>
            <a:pPr marL="0" indent="0">
              <a:buNone/>
            </a:pPr>
            <a:endParaRPr lang="en-US" sz="2800" dirty="0"/>
          </a:p>
          <a:p>
            <a:r>
              <a:rPr lang="en-US" sz="2800" dirty="0" smtClean="0"/>
              <a:t>Intervention 2015   average  -0.78 level  </a:t>
            </a:r>
            <a:endParaRPr lang="en-US" sz="2800" dirty="0"/>
          </a:p>
          <a:p>
            <a:r>
              <a:rPr lang="en-US" sz="2800" dirty="0" smtClean="0"/>
              <a:t>Intervention 2016   average  -0.77 level</a:t>
            </a:r>
          </a:p>
          <a:p>
            <a:pPr marL="0" indent="0">
              <a:buNone/>
            </a:pPr>
            <a:r>
              <a:rPr lang="en-US" sz="2800" dirty="0" smtClean="0"/>
              <a:t>                                             </a:t>
            </a:r>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0566" y="3882141"/>
            <a:ext cx="1890053" cy="1918158"/>
          </a:xfrm>
          <a:prstGeom prst="rect">
            <a:avLst/>
          </a:prstGeom>
        </p:spPr>
      </p:pic>
    </p:spTree>
    <p:extLst>
      <p:ext uri="{BB962C8B-B14F-4D97-AF65-F5344CB8AC3E}">
        <p14:creationId xmlns:p14="http://schemas.microsoft.com/office/powerpoint/2010/main" val="425427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a:t>
            </a:r>
            <a:r>
              <a:rPr lang="en-US" dirty="0"/>
              <a:t>Was the Summer </a:t>
            </a:r>
            <a:br>
              <a:rPr lang="en-US" dirty="0"/>
            </a:br>
            <a:r>
              <a:rPr lang="en-US" dirty="0"/>
              <a:t>                       </a:t>
            </a:r>
            <a:r>
              <a:rPr lang="en-US" dirty="0" smtClean="0"/>
              <a:t>      </a:t>
            </a:r>
            <a:r>
              <a:rPr lang="en-US" dirty="0"/>
              <a:t>2014 </a:t>
            </a:r>
            <a:r>
              <a:rPr lang="en-US" dirty="0" smtClean="0"/>
              <a:t>First Grade </a:t>
            </a:r>
            <a:r>
              <a:rPr lang="en-US" dirty="0"/>
              <a:t/>
            </a:r>
            <a:br>
              <a:rPr lang="en-US" dirty="0"/>
            </a:br>
            <a:r>
              <a:rPr lang="en-US" dirty="0"/>
              <a:t>                            </a:t>
            </a:r>
            <a:r>
              <a:rPr lang="en-US" dirty="0" smtClean="0"/>
              <a:t>   </a:t>
            </a:r>
            <a:r>
              <a:rPr lang="en-US" dirty="0"/>
              <a:t>Baseline Data?</a:t>
            </a:r>
            <a:endParaRPr lang="en-US" dirty="0">
              <a:solidFill>
                <a:schemeClr val="accent1">
                  <a:lumMod val="50000"/>
                </a:schemeClr>
              </a:solidFill>
            </a:endParaRPr>
          </a:p>
        </p:txBody>
      </p:sp>
      <p:sp>
        <p:nvSpPr>
          <p:cNvPr id="3" name="Content Placeholder 2"/>
          <p:cNvSpPr>
            <a:spLocks noGrp="1"/>
          </p:cNvSpPr>
          <p:nvPr>
            <p:ph idx="1"/>
          </p:nvPr>
        </p:nvSpPr>
        <p:spPr>
          <a:xfrm>
            <a:off x="677334" y="2160589"/>
            <a:ext cx="8596668" cy="4356121"/>
          </a:xfrm>
        </p:spPr>
        <p:txBody>
          <a:bodyPr>
            <a:normAutofit/>
          </a:bodyPr>
          <a:lstStyle/>
          <a:p>
            <a:pPr marL="0" indent="0">
              <a:buNone/>
            </a:pPr>
            <a:r>
              <a:rPr lang="en-US" sz="2800" dirty="0"/>
              <a:t>2014			May to August/September data</a:t>
            </a:r>
          </a:p>
          <a:p>
            <a:pPr marL="0" indent="0">
              <a:buNone/>
            </a:pPr>
            <a:endParaRPr lang="en-US" sz="2800" dirty="0"/>
          </a:p>
          <a:p>
            <a:pPr marL="0" indent="0">
              <a:buNone/>
            </a:pPr>
            <a:r>
              <a:rPr lang="en-US" sz="2800" dirty="0" smtClean="0"/>
              <a:t>51 students—lost </a:t>
            </a:r>
            <a:r>
              <a:rPr lang="en-US" sz="2800" dirty="0"/>
              <a:t>9</a:t>
            </a:r>
            <a:r>
              <a:rPr lang="en-US" sz="2800" dirty="0" smtClean="0"/>
              <a:t>1 </a:t>
            </a:r>
            <a:r>
              <a:rPr lang="en-US" sz="2800" dirty="0"/>
              <a:t>reading levels </a:t>
            </a:r>
          </a:p>
          <a:p>
            <a:pPr marL="0" indent="0">
              <a:buNone/>
            </a:pPr>
            <a:r>
              <a:rPr lang="en-US" sz="2800" dirty="0" smtClean="0"/>
              <a:t>(-90 levels </a:t>
            </a:r>
            <a:r>
              <a:rPr lang="en-US" sz="2800" dirty="0"/>
              <a:t>divided by </a:t>
            </a:r>
            <a:r>
              <a:rPr lang="en-US" sz="2800" dirty="0" smtClean="0"/>
              <a:t>51 students) </a:t>
            </a:r>
            <a:r>
              <a:rPr lang="en-US" sz="2800" dirty="0"/>
              <a:t>= </a:t>
            </a:r>
          </a:p>
          <a:p>
            <a:pPr marL="0" indent="0">
              <a:buNone/>
            </a:pPr>
            <a:r>
              <a:rPr lang="en-US" sz="2800" dirty="0"/>
              <a:t>average of </a:t>
            </a:r>
            <a:r>
              <a:rPr lang="en-US" sz="2800" b="1" dirty="0"/>
              <a:t>-</a:t>
            </a:r>
            <a:r>
              <a:rPr lang="en-US" sz="2800" b="1" dirty="0" smtClean="0"/>
              <a:t>1.76 </a:t>
            </a:r>
            <a:r>
              <a:rPr lang="en-US" sz="2800" b="1" dirty="0"/>
              <a:t>levels </a:t>
            </a:r>
            <a:r>
              <a:rPr lang="en-US" sz="2800" dirty="0"/>
              <a:t>lost per </a:t>
            </a:r>
            <a:r>
              <a:rPr lang="en-US" sz="2800" dirty="0" smtClean="0"/>
              <a:t>student</a:t>
            </a:r>
          </a:p>
          <a:p>
            <a:pPr marL="0" indent="0">
              <a:buNone/>
            </a:pPr>
            <a:endParaRPr lang="en-US" sz="2800" dirty="0"/>
          </a:p>
          <a:p>
            <a:pPr marL="0" indent="0">
              <a:buNone/>
            </a:pPr>
            <a:r>
              <a:rPr lang="en-US" sz="2800" dirty="0" smtClean="0"/>
              <a:t>(2 schools did not report baseline data for first grade)</a:t>
            </a:r>
            <a:endParaRPr lang="en-US" sz="2800" dirty="0"/>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197696" y="139420"/>
            <a:ext cx="3180521" cy="1828801"/>
          </a:xfrm>
          <a:prstGeom prst="rect">
            <a:avLst/>
          </a:prstGeom>
          <a:noFill/>
          <a:ln>
            <a:noFill/>
          </a:ln>
          <a:effectLst/>
          <a:extLst/>
        </p:spPr>
      </p:pic>
    </p:spTree>
    <p:extLst>
      <p:ext uri="{BB962C8B-B14F-4D97-AF65-F5344CB8AC3E}">
        <p14:creationId xmlns:p14="http://schemas.microsoft.com/office/powerpoint/2010/main" val="178362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a:t>
            </a:r>
            <a:r>
              <a:rPr lang="en-US" dirty="0"/>
              <a:t>Was the Summer </a:t>
            </a:r>
            <a:r>
              <a:rPr lang="en-US" dirty="0" smtClean="0"/>
              <a:t>2015</a:t>
            </a:r>
            <a:r>
              <a:rPr lang="en-US" dirty="0"/>
              <a:t/>
            </a:r>
            <a:br>
              <a:rPr lang="en-US" dirty="0"/>
            </a:br>
            <a:r>
              <a:rPr lang="en-US" dirty="0"/>
              <a:t>                         </a:t>
            </a:r>
            <a:r>
              <a:rPr lang="en-US" dirty="0" smtClean="0"/>
              <a:t>  First </a:t>
            </a:r>
            <a:r>
              <a:rPr lang="en-US" dirty="0"/>
              <a:t>Grade </a:t>
            </a:r>
            <a:r>
              <a:rPr lang="en-US" dirty="0" smtClean="0"/>
              <a:t>Reading Level</a:t>
            </a:r>
            <a:r>
              <a:rPr lang="en-US" dirty="0"/>
              <a:t/>
            </a:r>
            <a:br>
              <a:rPr lang="en-US" dirty="0"/>
            </a:br>
            <a:r>
              <a:rPr lang="en-US" dirty="0"/>
              <a:t>                          </a:t>
            </a:r>
            <a:r>
              <a:rPr lang="en-US" dirty="0" smtClean="0"/>
              <a:t>           </a:t>
            </a:r>
            <a:r>
              <a:rPr lang="en-US" dirty="0"/>
              <a:t>Baseline Data?</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fontScale="92500"/>
          </a:bodyPr>
          <a:lstStyle/>
          <a:p>
            <a:pPr marL="0" indent="0">
              <a:buNone/>
            </a:pPr>
            <a:r>
              <a:rPr lang="en-US" sz="2800" dirty="0" smtClean="0"/>
              <a:t>2015</a:t>
            </a:r>
            <a:r>
              <a:rPr lang="en-US" sz="2800" dirty="0"/>
              <a:t>			May to August/September data</a:t>
            </a:r>
          </a:p>
          <a:p>
            <a:pPr marL="0" indent="0">
              <a:buNone/>
            </a:pPr>
            <a:endParaRPr lang="en-US" sz="2800" dirty="0"/>
          </a:p>
          <a:p>
            <a:pPr marL="0" indent="0">
              <a:buNone/>
            </a:pPr>
            <a:r>
              <a:rPr lang="en-US" sz="2800" dirty="0" smtClean="0"/>
              <a:t>35 students—lost 77 </a:t>
            </a:r>
            <a:r>
              <a:rPr lang="en-US" sz="2800" dirty="0"/>
              <a:t>reading levels </a:t>
            </a:r>
          </a:p>
          <a:p>
            <a:pPr marL="0" indent="0">
              <a:buNone/>
            </a:pPr>
            <a:r>
              <a:rPr lang="en-US" sz="2800" dirty="0"/>
              <a:t>(-90 levels divided by 51 students) = </a:t>
            </a:r>
          </a:p>
          <a:p>
            <a:pPr marL="0" indent="0">
              <a:buNone/>
            </a:pPr>
            <a:r>
              <a:rPr lang="en-US" sz="2800" dirty="0"/>
              <a:t>average of </a:t>
            </a:r>
            <a:r>
              <a:rPr lang="en-US" sz="2800" b="1" dirty="0" smtClean="0"/>
              <a:t>-2.2 </a:t>
            </a:r>
            <a:r>
              <a:rPr lang="en-US" sz="2800" b="1" dirty="0"/>
              <a:t>levels </a:t>
            </a:r>
            <a:r>
              <a:rPr lang="en-US" sz="2800" dirty="0"/>
              <a:t>lost per student</a:t>
            </a:r>
          </a:p>
          <a:p>
            <a:pPr marL="0" indent="0">
              <a:buNone/>
            </a:pPr>
            <a:endParaRPr lang="en-US" sz="2800" dirty="0"/>
          </a:p>
          <a:p>
            <a:pPr marL="0" indent="0">
              <a:buNone/>
            </a:pPr>
            <a:r>
              <a:rPr lang="en-US" sz="2800" dirty="0" smtClean="0"/>
              <a:t>(3 </a:t>
            </a:r>
            <a:r>
              <a:rPr lang="en-US" sz="2800" dirty="0"/>
              <a:t>schools did not report baseline data for first grade)</a:t>
            </a:r>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Tree>
    <p:extLst>
      <p:ext uri="{BB962C8B-B14F-4D97-AF65-F5344CB8AC3E}">
        <p14:creationId xmlns:p14="http://schemas.microsoft.com/office/powerpoint/2010/main" val="198743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Reason for the Project</a:t>
            </a:r>
            <a:endParaRPr lang="en-US" dirty="0"/>
          </a:p>
        </p:txBody>
      </p:sp>
      <p:sp>
        <p:nvSpPr>
          <p:cNvPr id="3" name="Content Placeholder 2"/>
          <p:cNvSpPr>
            <a:spLocks noGrp="1"/>
          </p:cNvSpPr>
          <p:nvPr>
            <p:ph idx="1"/>
          </p:nvPr>
        </p:nvSpPr>
        <p:spPr>
          <a:xfrm>
            <a:off x="677334" y="2160589"/>
            <a:ext cx="8596668" cy="4490934"/>
          </a:xfrm>
        </p:spPr>
        <p:txBody>
          <a:bodyPr/>
          <a:lstStyle/>
          <a:p>
            <a:endParaRPr lang="en-US" dirty="0" smtClean="0"/>
          </a:p>
          <a:p>
            <a:r>
              <a:rPr lang="en-US" sz="2000" dirty="0" smtClean="0"/>
              <a:t>Summer Reading Setback is well-documented (Allington, McGill-Franzen, Camilli, Williams, Grafff, Zeig, Zmach, &amp; Nowak, 2010; Alexander, Entwisle, &amp; Olson, 2007; Allington &amp; McGill-Franzen, 2003; Cooper, Nye Charlton, Lindsay &amp; Greathouse, 1996; Entwisle, Alexander, &amp; Olson, 1997).</a:t>
            </a:r>
          </a:p>
          <a:p>
            <a:r>
              <a:rPr lang="en-US" sz="2000" dirty="0"/>
              <a:t>A</a:t>
            </a:r>
            <a:r>
              <a:rPr lang="en-US" sz="2000" dirty="0" smtClean="0"/>
              <a:t> research study involving 1,300 students, found that children from low-income families lose several months of reading skills over the summer months. More than 80 percent of the rich/poor reading gap accumulates during summers (Allington, et. al, 2010). </a:t>
            </a:r>
          </a:p>
          <a:p>
            <a:r>
              <a:rPr lang="en-US" sz="2000" dirty="0" smtClean="0">
                <a:solidFill>
                  <a:srgbClr val="FF0000"/>
                </a:solidFill>
              </a:rPr>
              <a:t>Ritchie and Bates (2013) found the second grade reading achievement predicts what students’ income will be when they are in their 40s.  </a:t>
            </a:r>
            <a:endParaRPr lang="en-US" sz="2000" dirty="0">
              <a:solidFill>
                <a:srgbClr val="FF0000"/>
              </a:solidFill>
            </a:endParaRPr>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11589">
            <a:off x="424070"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2919" y="4506035"/>
            <a:ext cx="2004953" cy="2145488"/>
          </a:xfrm>
          <a:prstGeom prst="rect">
            <a:avLst/>
          </a:prstGeom>
        </p:spPr>
      </p:pic>
    </p:spTree>
    <p:extLst>
      <p:ext uri="{BB962C8B-B14F-4D97-AF65-F5344CB8AC3E}">
        <p14:creationId xmlns:p14="http://schemas.microsoft.com/office/powerpoint/2010/main" val="129504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75004" cy="1320800"/>
          </a:xfrm>
        </p:spPr>
        <p:txBody>
          <a:bodyPr>
            <a:normAutofit fontScale="90000"/>
          </a:bodyPr>
          <a:lstStyle/>
          <a:p>
            <a:r>
              <a:rPr lang="en-US" dirty="0" smtClean="0"/>
              <a:t>                      What </a:t>
            </a:r>
            <a:r>
              <a:rPr lang="en-US" dirty="0"/>
              <a:t>Were the </a:t>
            </a:r>
            <a:r>
              <a:rPr lang="en-US" dirty="0" smtClean="0"/>
              <a:t>Intervention</a:t>
            </a:r>
            <a:r>
              <a:rPr lang="en-US" dirty="0"/>
              <a:t/>
            </a:r>
            <a:br>
              <a:rPr lang="en-US" dirty="0"/>
            </a:br>
            <a:r>
              <a:rPr lang="en-US" dirty="0"/>
              <a:t>                        </a:t>
            </a:r>
            <a:r>
              <a:rPr lang="en-US" dirty="0" smtClean="0"/>
              <a:t>Summer </a:t>
            </a:r>
            <a:r>
              <a:rPr lang="en-US" dirty="0"/>
              <a:t>2016 Results </a:t>
            </a:r>
            <a:r>
              <a:rPr lang="en-US" dirty="0" smtClean="0"/>
              <a:t>for     </a:t>
            </a:r>
            <a:br>
              <a:rPr lang="en-US" dirty="0" smtClean="0"/>
            </a:br>
            <a:r>
              <a:rPr lang="en-US" dirty="0" smtClean="0"/>
              <a:t>                          Reading Levels of First Graders?</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sz="3200" dirty="0" smtClean="0"/>
              <a:t>2016</a:t>
            </a:r>
            <a:r>
              <a:rPr lang="en-US" sz="3200" dirty="0"/>
              <a:t>		May to August/September data</a:t>
            </a:r>
          </a:p>
          <a:p>
            <a:pPr marL="0" indent="0">
              <a:buNone/>
            </a:pPr>
            <a:endParaRPr lang="en-US" sz="3200" dirty="0"/>
          </a:p>
          <a:p>
            <a:r>
              <a:rPr lang="en-US" sz="3200" dirty="0" smtClean="0"/>
              <a:t>81 students—lost 78 </a:t>
            </a:r>
            <a:r>
              <a:rPr lang="en-US" sz="3200" dirty="0"/>
              <a:t>reading levels </a:t>
            </a:r>
          </a:p>
          <a:p>
            <a:r>
              <a:rPr lang="en-US" sz="3200" dirty="0" smtClean="0"/>
              <a:t>(-78 </a:t>
            </a:r>
            <a:r>
              <a:rPr lang="en-US" sz="3200" dirty="0"/>
              <a:t>levels divided by </a:t>
            </a:r>
            <a:r>
              <a:rPr lang="en-US" sz="3200" dirty="0" smtClean="0"/>
              <a:t>81 levels) </a:t>
            </a:r>
            <a:r>
              <a:rPr lang="en-US" sz="3200" dirty="0"/>
              <a:t>= </a:t>
            </a:r>
          </a:p>
          <a:p>
            <a:r>
              <a:rPr lang="en-US" sz="3200" dirty="0"/>
              <a:t>average of </a:t>
            </a:r>
            <a:r>
              <a:rPr lang="en-US" sz="3200" b="1" dirty="0"/>
              <a:t>-</a:t>
            </a:r>
            <a:r>
              <a:rPr lang="en-US" sz="3200" b="1" dirty="0" smtClean="0"/>
              <a:t>0.96 </a:t>
            </a:r>
            <a:r>
              <a:rPr lang="en-US" sz="3200" b="1" dirty="0"/>
              <a:t>level </a:t>
            </a:r>
            <a:r>
              <a:rPr lang="en-US" sz="3200" dirty="0"/>
              <a:t>lost per child</a:t>
            </a:r>
          </a:p>
          <a:p>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Tree>
    <p:extLst>
      <p:ext uri="{BB962C8B-B14F-4D97-AF65-F5344CB8AC3E}">
        <p14:creationId xmlns:p14="http://schemas.microsoft.com/office/powerpoint/2010/main" val="62838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What </a:t>
            </a:r>
            <a:r>
              <a:rPr lang="en-US" dirty="0"/>
              <a:t>Were </a:t>
            </a:r>
            <a:r>
              <a:rPr lang="en-US" dirty="0" smtClean="0"/>
              <a:t>the First Grade </a:t>
            </a:r>
            <a:br>
              <a:rPr lang="en-US" dirty="0" smtClean="0"/>
            </a:br>
            <a:r>
              <a:rPr lang="en-US" dirty="0"/>
              <a:t> </a:t>
            </a:r>
            <a:r>
              <a:rPr lang="en-US" dirty="0" smtClean="0"/>
              <a:t>                          Reading Level Results </a:t>
            </a:r>
            <a:br>
              <a:rPr lang="en-US" dirty="0" smtClean="0"/>
            </a:br>
            <a:r>
              <a:rPr lang="en-US" dirty="0"/>
              <a:t> </a:t>
            </a:r>
            <a:r>
              <a:rPr lang="en-US" dirty="0" smtClean="0"/>
              <a:t>v                          </a:t>
            </a:r>
            <a:r>
              <a:rPr lang="en-US" dirty="0"/>
              <a:t> </a:t>
            </a:r>
            <a:r>
              <a:rPr lang="en-US" dirty="0" smtClean="0"/>
              <a:t>From </a:t>
            </a:r>
            <a:r>
              <a:rPr lang="en-US" dirty="0"/>
              <a:t>2014 to 2016?</a:t>
            </a:r>
            <a:endParaRPr lang="en-US" dirty="0">
              <a:solidFill>
                <a:schemeClr val="accent1">
                  <a:lumMod val="50000"/>
                </a:schemeClr>
              </a:solidFill>
            </a:endParaRPr>
          </a:p>
        </p:txBody>
      </p:sp>
      <p:sp>
        <p:nvSpPr>
          <p:cNvPr id="3" name="Content Placeholder 2"/>
          <p:cNvSpPr>
            <a:spLocks noGrp="1"/>
          </p:cNvSpPr>
          <p:nvPr>
            <p:ph idx="1"/>
          </p:nvPr>
        </p:nvSpPr>
        <p:spPr>
          <a:xfrm>
            <a:off x="677334" y="2160589"/>
            <a:ext cx="8596668" cy="4175817"/>
          </a:xfrm>
        </p:spPr>
        <p:txBody>
          <a:bodyPr/>
          <a:lstStyle/>
          <a:p>
            <a:endParaRPr lang="en-US" dirty="0" smtClean="0"/>
          </a:p>
          <a:p>
            <a:endParaRPr lang="en-US" dirty="0"/>
          </a:p>
          <a:p>
            <a:r>
              <a:rPr lang="en-US" sz="2800" dirty="0" smtClean="0"/>
              <a:t>Baseline	2014         average  -1.76 levels</a:t>
            </a:r>
          </a:p>
          <a:p>
            <a:endParaRPr lang="en-US" sz="2800" dirty="0"/>
          </a:p>
          <a:p>
            <a:r>
              <a:rPr lang="en-US" sz="2800" dirty="0" smtClean="0"/>
              <a:t>Baseline 2015          average  -2.2 level</a:t>
            </a:r>
          </a:p>
          <a:p>
            <a:pPr marL="0" indent="0">
              <a:buNone/>
            </a:pPr>
            <a:r>
              <a:rPr lang="en-US" sz="2800" dirty="0" smtClean="0"/>
              <a:t>*************************************************************</a:t>
            </a:r>
          </a:p>
          <a:p>
            <a:pPr marL="0" indent="0">
              <a:buNone/>
            </a:pPr>
            <a:endParaRPr lang="en-US" sz="2800" dirty="0"/>
          </a:p>
          <a:p>
            <a:r>
              <a:rPr lang="en-US" sz="2800" dirty="0" smtClean="0"/>
              <a:t>Intervention 2016    average  -0.96 level</a:t>
            </a:r>
            <a:endParaRPr lang="en-US"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002" y="3979412"/>
            <a:ext cx="1525226" cy="2257615"/>
          </a:xfrm>
          <a:prstGeom prst="rect">
            <a:avLst/>
          </a:prstGeom>
        </p:spPr>
      </p:pic>
    </p:spTree>
    <p:extLst>
      <p:ext uri="{BB962C8B-B14F-4D97-AF65-F5344CB8AC3E}">
        <p14:creationId xmlns:p14="http://schemas.microsoft.com/office/powerpoint/2010/main" val="59092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Sight Word Results—Summer 2016</a:t>
            </a:r>
            <a:br>
              <a:rPr lang="en-US" dirty="0" smtClean="0"/>
            </a:br>
            <a:r>
              <a:rPr lang="en-US" dirty="0" smtClean="0"/>
              <a:t>Intervention (received Dig Into Reading materials)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a:p>
          <a:p>
            <a:pPr marL="0" indent="0">
              <a:buNone/>
            </a:pPr>
            <a:r>
              <a:rPr lang="en-US" sz="2800" dirty="0" smtClean="0"/>
              <a:t>86 Kindergarten Students		average loss of 8.16</a:t>
            </a:r>
          </a:p>
          <a:p>
            <a:pPr marL="0" indent="0">
              <a:buNone/>
            </a:pPr>
            <a:r>
              <a:rPr lang="en-US" sz="2800" dirty="0"/>
              <a:t> </a:t>
            </a:r>
            <a:r>
              <a:rPr lang="en-US" sz="2800" dirty="0" smtClean="0"/>
              <a:t>                                            sight words (out 50)</a:t>
            </a:r>
          </a:p>
          <a:p>
            <a:pPr marL="0" indent="0">
              <a:buNone/>
            </a:pPr>
            <a:endParaRPr lang="en-US" sz="2800" dirty="0"/>
          </a:p>
          <a:p>
            <a:pPr marL="0" indent="0">
              <a:buNone/>
            </a:pPr>
            <a:r>
              <a:rPr lang="en-US" sz="2800" dirty="0" smtClean="0"/>
              <a:t>80 First Grade Students		average loss of 2.26</a:t>
            </a:r>
          </a:p>
          <a:p>
            <a:pPr marL="0" indent="0">
              <a:buNone/>
            </a:pPr>
            <a:r>
              <a:rPr lang="en-US" sz="2800" dirty="0" smtClean="0"/>
              <a:t>                                             sight words (out of 75)</a:t>
            </a:r>
            <a:endParaRPr lang="en-US" sz="2800" dirty="0"/>
          </a:p>
        </p:txBody>
      </p:sp>
    </p:spTree>
    <p:extLst>
      <p:ext uri="{BB962C8B-B14F-4D97-AF65-F5344CB8AC3E}">
        <p14:creationId xmlns:p14="http://schemas.microsoft.com/office/powerpoint/2010/main" val="198023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Calendars Showing Daily Use of Dig Into Reading Materials</a:t>
            </a:r>
            <a:endParaRPr lang="en-US" dirty="0"/>
          </a:p>
        </p:txBody>
      </p:sp>
      <p:sp>
        <p:nvSpPr>
          <p:cNvPr id="3" name="Content Placeholder 2"/>
          <p:cNvSpPr>
            <a:spLocks noGrp="1"/>
          </p:cNvSpPr>
          <p:nvPr>
            <p:ph idx="1"/>
          </p:nvPr>
        </p:nvSpPr>
        <p:spPr/>
        <p:txBody>
          <a:bodyPr>
            <a:noAutofit/>
          </a:bodyPr>
          <a:lstStyle/>
          <a:p>
            <a:r>
              <a:rPr lang="en-US" sz="2400" dirty="0" smtClean="0"/>
              <a:t>2015  Kindergarten </a:t>
            </a:r>
          </a:p>
          <a:p>
            <a:pPr marL="0" indent="0">
              <a:buNone/>
            </a:pPr>
            <a:r>
              <a:rPr lang="en-US" sz="2400" dirty="0" smtClean="0"/>
              <a:t>14 calendars returned out of 70 bags returned   </a:t>
            </a:r>
          </a:p>
          <a:p>
            <a:pPr marL="0" indent="0">
              <a:buNone/>
            </a:pPr>
            <a:r>
              <a:rPr lang="en-US" sz="2400" dirty="0" smtClean="0"/>
              <a:t>20% return rate     	43.4 days average</a:t>
            </a:r>
          </a:p>
          <a:p>
            <a:pPr marL="0" indent="0">
              <a:buNone/>
            </a:pPr>
            <a:endParaRPr lang="en-US" sz="2400" dirty="0" smtClean="0"/>
          </a:p>
          <a:p>
            <a:pPr marL="0" indent="0">
              <a:buNone/>
            </a:pPr>
            <a:r>
              <a:rPr lang="en-US" sz="2400" dirty="0" smtClean="0"/>
              <a:t>2016</a:t>
            </a:r>
          </a:p>
          <a:p>
            <a:pPr marL="0" indent="0">
              <a:buNone/>
            </a:pPr>
            <a:r>
              <a:rPr lang="en-US" sz="2400" dirty="0" smtClean="0"/>
              <a:t>61 calendars returned out of 123 bags returned 	</a:t>
            </a:r>
          </a:p>
          <a:p>
            <a:pPr marL="0" indent="0">
              <a:buNone/>
            </a:pPr>
            <a:r>
              <a:rPr lang="en-US" sz="2400" dirty="0" smtClean="0"/>
              <a:t>49.6% return rate    33.4 days average</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590" y="3029803"/>
            <a:ext cx="2973255" cy="1856096"/>
          </a:xfrm>
          <a:prstGeom prst="rect">
            <a:avLst/>
          </a:prstGeom>
        </p:spPr>
      </p:pic>
    </p:spTree>
    <p:extLst>
      <p:ext uri="{BB962C8B-B14F-4D97-AF65-F5344CB8AC3E}">
        <p14:creationId xmlns:p14="http://schemas.microsoft.com/office/powerpoint/2010/main" val="251608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How Many “Dig Into Reading” </a:t>
            </a:r>
            <a:br>
              <a:rPr lang="en-US" dirty="0" smtClean="0"/>
            </a:br>
            <a:r>
              <a:rPr lang="en-US" dirty="0"/>
              <a:t> </a:t>
            </a:r>
            <a:r>
              <a:rPr lang="en-US" dirty="0" smtClean="0"/>
              <a:t>                             Bags Were Returned?</a:t>
            </a:r>
            <a:endParaRPr lang="en-US" dirty="0"/>
          </a:p>
        </p:txBody>
      </p:sp>
      <p:sp>
        <p:nvSpPr>
          <p:cNvPr id="3" name="Content Placeholder 2"/>
          <p:cNvSpPr>
            <a:spLocks noGrp="1"/>
          </p:cNvSpPr>
          <p:nvPr>
            <p:ph idx="1"/>
          </p:nvPr>
        </p:nvSpPr>
        <p:spPr>
          <a:xfrm>
            <a:off x="677333" y="2160589"/>
            <a:ext cx="9651523" cy="4347089"/>
          </a:xfrm>
        </p:spPr>
        <p:txBody>
          <a:bodyPr>
            <a:normAutofit/>
          </a:bodyPr>
          <a:lstStyle/>
          <a:p>
            <a:endParaRPr lang="en-US" sz="2400" dirty="0" smtClean="0"/>
          </a:p>
          <a:p>
            <a:r>
              <a:rPr lang="en-US" sz="2400" dirty="0" smtClean="0"/>
              <a:t>August 2015		94 kindergarten bags sent    70 bags returned (12 empty)</a:t>
            </a:r>
          </a:p>
          <a:p>
            <a:endParaRPr lang="en-US" sz="2400" dirty="0"/>
          </a:p>
          <a:p>
            <a:r>
              <a:rPr lang="en-US" sz="2400" dirty="0" smtClean="0"/>
              <a:t>August 2016        100 kindergarten bags sent     61 bags returned</a:t>
            </a:r>
          </a:p>
          <a:p>
            <a:pPr marL="0" indent="0">
              <a:buNone/>
            </a:pPr>
            <a:r>
              <a:rPr lang="en-US" sz="2400" dirty="0" smtClean="0"/>
              <a:t>                              100 1</a:t>
            </a:r>
            <a:r>
              <a:rPr lang="en-US" sz="2400" baseline="30000" dirty="0" smtClean="0"/>
              <a:t>st</a:t>
            </a:r>
            <a:r>
              <a:rPr lang="en-US" sz="2400" dirty="0" smtClean="0"/>
              <a:t> grade bags sent           66 bags returned</a:t>
            </a:r>
          </a:p>
          <a:p>
            <a:pPr marL="0" indent="0">
              <a:buNone/>
            </a:pPr>
            <a:endParaRPr lang="en-US" sz="2400" dirty="0"/>
          </a:p>
          <a:p>
            <a:pPr marL="0" indent="0">
              <a:buNone/>
            </a:pPr>
            <a:r>
              <a:rPr lang="en-US" sz="2400" dirty="0" smtClean="0"/>
              <a:t>Postcard reminder to read was sent to each child in early July. </a:t>
            </a:r>
            <a:endParaRPr lang="en-US" sz="24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71289" y="5243781"/>
            <a:ext cx="1615660" cy="1263897"/>
          </a:xfrm>
          <a:prstGeom prst="rect">
            <a:avLst/>
          </a:prstGeom>
        </p:spPr>
      </p:pic>
    </p:spTree>
    <p:extLst>
      <p:ext uri="{BB962C8B-B14F-4D97-AF65-F5344CB8AC3E}">
        <p14:creationId xmlns:p14="http://schemas.microsoft.com/office/powerpoint/2010/main" val="3513599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547" y="470693"/>
            <a:ext cx="8596668" cy="1320800"/>
          </a:xfrm>
        </p:spPr>
        <p:txBody>
          <a:bodyPr>
            <a:normAutofit fontScale="90000"/>
          </a:bodyPr>
          <a:lstStyle/>
          <a:p>
            <a:r>
              <a:rPr lang="en-US" dirty="0" smtClean="0"/>
              <a:t>                       How Many Parent Feedback</a:t>
            </a:r>
            <a:br>
              <a:rPr lang="en-US" dirty="0" smtClean="0"/>
            </a:br>
            <a:r>
              <a:rPr lang="en-US" dirty="0"/>
              <a:t> </a:t>
            </a:r>
            <a:r>
              <a:rPr lang="en-US" dirty="0" smtClean="0"/>
              <a:t>                      Forms Were Returned? </a:t>
            </a:r>
            <a:endParaRPr lang="en-US" dirty="0"/>
          </a:p>
        </p:txBody>
      </p:sp>
      <p:sp>
        <p:nvSpPr>
          <p:cNvPr id="3" name="Content Placeholder 2"/>
          <p:cNvSpPr>
            <a:spLocks noGrp="1"/>
          </p:cNvSpPr>
          <p:nvPr>
            <p:ph idx="1"/>
          </p:nvPr>
        </p:nvSpPr>
        <p:spPr>
          <a:xfrm>
            <a:off x="677333" y="2160589"/>
            <a:ext cx="10012132" cy="4472031"/>
          </a:xfrm>
        </p:spPr>
        <p:txBody>
          <a:bodyPr>
            <a:normAutofit fontScale="92500"/>
          </a:bodyPr>
          <a:lstStyle/>
          <a:p>
            <a:pPr marL="0" indent="0">
              <a:buNone/>
            </a:pPr>
            <a:endParaRPr lang="en-US" dirty="0" smtClean="0"/>
          </a:p>
          <a:p>
            <a:r>
              <a:rPr lang="en-US" sz="2400" dirty="0" smtClean="0"/>
              <a:t>2015</a:t>
            </a:r>
            <a:r>
              <a:rPr lang="en-US" sz="2400" dirty="0"/>
              <a:t>	</a:t>
            </a:r>
            <a:r>
              <a:rPr lang="en-US" sz="2400" dirty="0" smtClean="0"/>
              <a:t>		94 forms given           	  18 returned    	19% return rate</a:t>
            </a:r>
          </a:p>
          <a:p>
            <a:r>
              <a:rPr lang="en-US" sz="2400" dirty="0" smtClean="0"/>
              <a:t>2016			200 forms given                 80 returned   	40% return rate</a:t>
            </a:r>
          </a:p>
          <a:p>
            <a:endParaRPr lang="en-US" sz="2400" dirty="0" smtClean="0"/>
          </a:p>
          <a:p>
            <a:pPr marL="0" indent="0">
              <a:buNone/>
            </a:pPr>
            <a:endParaRPr lang="en-US" sz="2400" dirty="0" smtClean="0">
              <a:solidFill>
                <a:schemeClr val="accent1"/>
              </a:solidFill>
            </a:endParaRPr>
          </a:p>
          <a:p>
            <a:r>
              <a:rPr lang="en-US" sz="2400" dirty="0" smtClean="0"/>
              <a:t>How often did you and/or your child use items from the packet?</a:t>
            </a:r>
          </a:p>
          <a:p>
            <a:pPr lvl="1"/>
            <a:r>
              <a:rPr lang="en-US" sz="2200" dirty="0" smtClean="0"/>
              <a:t>2015						2016</a:t>
            </a:r>
          </a:p>
          <a:p>
            <a:pPr marL="457200" lvl="1" indent="0">
              <a:buNone/>
            </a:pPr>
            <a:r>
              <a:rPr lang="en-US" sz="2200" dirty="0" smtClean="0"/>
              <a:t>4 several times a week		</a:t>
            </a:r>
            <a:r>
              <a:rPr lang="en-US" sz="1800" dirty="0" smtClean="0"/>
              <a:t>21 several times a week</a:t>
            </a:r>
          </a:p>
          <a:p>
            <a:pPr marL="457200" lvl="1" indent="0">
              <a:buNone/>
            </a:pPr>
            <a:r>
              <a:rPr lang="en-US" sz="1800" dirty="0" smtClean="0"/>
              <a:t>7 once or twice a week			25 once or twice a week</a:t>
            </a:r>
          </a:p>
          <a:p>
            <a:pPr marL="457200" lvl="1" indent="0">
              <a:buNone/>
            </a:pPr>
            <a:r>
              <a:rPr lang="en-US" sz="1800" dirty="0" smtClean="0"/>
              <a:t>11 students out of 18			46 students total out of 80 responses</a:t>
            </a:r>
            <a:endParaRPr lang="en-US" sz="18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597" y="3794961"/>
            <a:ext cx="2501735" cy="2501735"/>
          </a:xfrm>
          <a:prstGeom prst="rect">
            <a:avLst/>
          </a:prstGeom>
        </p:spPr>
      </p:pic>
    </p:spTree>
    <p:extLst>
      <p:ext uri="{BB962C8B-B14F-4D97-AF65-F5344CB8AC3E}">
        <p14:creationId xmlns:p14="http://schemas.microsoft.com/office/powerpoint/2010/main" val="343449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334603"/>
          </a:xfrm>
        </p:spPr>
        <p:txBody>
          <a:bodyPr>
            <a:normAutofit/>
          </a:bodyPr>
          <a:lstStyle/>
          <a:p>
            <a:pPr algn="ctr"/>
            <a:r>
              <a:rPr lang="en-US" sz="4400" dirty="0" smtClean="0"/>
              <a:t>Feel free to look at the “Dig Into Reading” bags and at the conference handout</a:t>
            </a:r>
            <a:endParaRPr lang="en-US" sz="44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382" y="3402221"/>
            <a:ext cx="2251879" cy="10839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47796" y="4001377"/>
            <a:ext cx="2736761" cy="2065181"/>
          </a:xfrm>
          <a:prstGeom prst="rect">
            <a:avLst/>
          </a:prstGeom>
        </p:spPr>
      </p:pic>
    </p:spTree>
    <p:extLst>
      <p:ext uri="{BB962C8B-B14F-4D97-AF65-F5344CB8AC3E}">
        <p14:creationId xmlns:p14="http://schemas.microsoft.com/office/powerpoint/2010/main" val="43424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77334" y="1930399"/>
            <a:ext cx="8596668" cy="4110963"/>
          </a:xfrm>
        </p:spPr>
        <p:txBody>
          <a:bodyPr>
            <a:normAutofit lnSpcReduction="10000"/>
          </a:bodyPr>
          <a:lstStyle/>
          <a:p>
            <a:pPr marL="0" indent="0">
              <a:buNone/>
            </a:pPr>
            <a:r>
              <a:rPr lang="en-US" dirty="0" smtClean="0"/>
              <a:t>Allington, R. L., &amp; McGill-Franzen, A., Camilli, G., Williams, L., Graff, J., Zeig,</a:t>
            </a:r>
          </a:p>
          <a:p>
            <a:pPr marL="0" indent="0">
              <a:buNone/>
            </a:pPr>
            <a:r>
              <a:rPr lang="en-US" dirty="0" smtClean="0"/>
              <a:t> 	J., Zmach, C., &amp; Nowak, R. (2010). Addressing summer reading setback</a:t>
            </a:r>
          </a:p>
          <a:p>
            <a:pPr marL="0" indent="0">
              <a:buNone/>
            </a:pPr>
            <a:r>
              <a:rPr lang="en-US" dirty="0" smtClean="0"/>
              <a:t> 	among economically disadvantaged elementary students. </a:t>
            </a:r>
            <a:r>
              <a:rPr lang="en-US" i="1" dirty="0" smtClean="0"/>
              <a:t>Reading</a:t>
            </a:r>
          </a:p>
          <a:p>
            <a:pPr marL="0" indent="0">
              <a:buNone/>
            </a:pPr>
            <a:r>
              <a:rPr lang="en-US" i="1" dirty="0" smtClean="0"/>
              <a:t>       Psychology, 31</a:t>
            </a:r>
            <a:r>
              <a:rPr lang="en-US" dirty="0" smtClean="0"/>
              <a:t>, 411- 427.</a:t>
            </a:r>
          </a:p>
          <a:p>
            <a:pPr marL="0" indent="0">
              <a:buNone/>
            </a:pPr>
            <a:r>
              <a:rPr lang="en-US" dirty="0" smtClean="0"/>
              <a:t>Mraz, M., &amp; Rasinski, T. V. (2007). Summer reading loss. </a:t>
            </a:r>
            <a:r>
              <a:rPr lang="en-US" i="1" dirty="0" smtClean="0"/>
              <a:t>The Reading Teacher, </a:t>
            </a:r>
          </a:p>
          <a:p>
            <a:pPr marL="0" indent="0">
              <a:buNone/>
            </a:pPr>
            <a:r>
              <a:rPr lang="en-US" i="1" dirty="0"/>
              <a:t>	</a:t>
            </a:r>
            <a:r>
              <a:rPr lang="en-US" i="1" dirty="0" smtClean="0"/>
              <a:t>60</a:t>
            </a:r>
            <a:r>
              <a:rPr lang="en-US" dirty="0" smtClean="0"/>
              <a:t>(8), 784 – 789.</a:t>
            </a:r>
          </a:p>
          <a:p>
            <a:pPr marL="0" indent="0">
              <a:buNone/>
            </a:pPr>
            <a:r>
              <a:rPr lang="en-US" dirty="0" smtClean="0"/>
              <a:t>Ritchie, S. J., &amp; Bates, T. C. (2013). Enduring links from childhood mathematics</a:t>
            </a:r>
          </a:p>
          <a:p>
            <a:pPr marL="0" indent="0">
              <a:buNone/>
            </a:pPr>
            <a:r>
              <a:rPr lang="en-US" dirty="0" smtClean="0"/>
              <a:t> 	and reading achievement to adult socioeconomic status. </a:t>
            </a:r>
            <a:r>
              <a:rPr lang="en-US" i="1" dirty="0" smtClean="0"/>
              <a:t>Psychological 	</a:t>
            </a:r>
          </a:p>
          <a:p>
            <a:pPr marL="0" indent="0">
              <a:buNone/>
            </a:pPr>
            <a:r>
              <a:rPr lang="en-US" i="1" dirty="0"/>
              <a:t>	</a:t>
            </a:r>
            <a:r>
              <a:rPr lang="en-US" i="1" dirty="0" smtClean="0"/>
              <a:t>Science Online, </a:t>
            </a:r>
            <a:r>
              <a:rPr lang="en-US" dirty="0" smtClean="0"/>
              <a:t>Retrieved from doi: 10.11777/0956797612466268</a:t>
            </a:r>
          </a:p>
          <a:p>
            <a:pPr marL="0" indent="0">
              <a:buNone/>
            </a:pPr>
            <a:r>
              <a:rPr lang="en-US" dirty="0" smtClean="0"/>
              <a:t>White, T. G., &amp; Kim, J. S. (2008). Teacher and parent scaffolding of voluntary</a:t>
            </a:r>
          </a:p>
          <a:p>
            <a:pPr marL="0" indent="0">
              <a:buNone/>
            </a:pPr>
            <a:r>
              <a:rPr lang="en-US" dirty="0" smtClean="0"/>
              <a:t> 	summer reading. </a:t>
            </a:r>
            <a:r>
              <a:rPr lang="en-US" i="1" dirty="0" smtClean="0"/>
              <a:t>The Reading Teacher, 62</a:t>
            </a:r>
            <a:r>
              <a:rPr lang="en-US" dirty="0" smtClean="0"/>
              <a:t>(2), 116-125.</a:t>
            </a:r>
          </a:p>
        </p:txBody>
      </p:sp>
    </p:spTree>
    <p:extLst>
      <p:ext uri="{BB962C8B-B14F-4D97-AF65-F5344CB8AC3E}">
        <p14:creationId xmlns:p14="http://schemas.microsoft.com/office/powerpoint/2010/main" val="196266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p:txBody>
          <a:bodyPr>
            <a:normAutofit/>
          </a:bodyPr>
          <a:lstStyle/>
          <a:p>
            <a:endParaRPr lang="en-US" sz="1700" dirty="0" smtClean="0"/>
          </a:p>
          <a:p>
            <a:r>
              <a:rPr lang="en-US" sz="2600" dirty="0" smtClean="0"/>
              <a:t>Contact Information:</a:t>
            </a:r>
          </a:p>
          <a:p>
            <a:pPr marL="0" indent="0">
              <a:buNone/>
            </a:pPr>
            <a:endParaRPr lang="en-US" sz="2600" dirty="0" smtClean="0"/>
          </a:p>
          <a:p>
            <a:pPr marL="0" indent="0">
              <a:buNone/>
            </a:pPr>
            <a:r>
              <a:rPr lang="en-US" sz="2600" dirty="0"/>
              <a:t>	</a:t>
            </a:r>
            <a:r>
              <a:rPr lang="en-US" sz="2600" dirty="0" smtClean="0"/>
              <a:t>Julie Jackson Albee, </a:t>
            </a:r>
            <a:r>
              <a:rPr lang="en-US" sz="2600" dirty="0" smtClean="0">
                <a:hlinkClick r:id="rId2"/>
              </a:rPr>
              <a:t>jalbee@hlg.edu</a:t>
            </a:r>
            <a:r>
              <a:rPr lang="en-US" sz="2600" dirty="0" smtClean="0"/>
              <a:t>, 573-629-3105</a:t>
            </a:r>
          </a:p>
          <a:p>
            <a:pPr marL="0" indent="0">
              <a:buNone/>
            </a:pPr>
            <a:endParaRPr lang="en-US" sz="2600" dirty="0" smtClean="0"/>
          </a:p>
          <a:p>
            <a:pPr marL="0" indent="0">
              <a:buNone/>
            </a:pPr>
            <a:r>
              <a:rPr lang="en-US" sz="2600" dirty="0" smtClean="0"/>
              <a:t>	Larinee Dennis, </a:t>
            </a:r>
            <a:r>
              <a:rPr lang="en-US" sz="2600" dirty="0" smtClean="0">
                <a:hlinkClick r:id="rId3"/>
              </a:rPr>
              <a:t>ldennis@hlg.edu</a:t>
            </a:r>
            <a:r>
              <a:rPr lang="en-US" sz="2600" dirty="0" smtClean="0"/>
              <a:t>, 573-629-3104</a:t>
            </a:r>
          </a:p>
        </p:txBody>
      </p:sp>
      <p:pic>
        <p:nvPicPr>
          <p:cNvPr id="4" name="Picture 3" descr="Picture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81354">
            <a:off x="385433" y="216693"/>
            <a:ext cx="3180521" cy="1828801"/>
          </a:xfrm>
          <a:prstGeom prst="rect">
            <a:avLst/>
          </a:prstGeom>
          <a:noFill/>
          <a:ln>
            <a:noFill/>
          </a:ln>
          <a:effectLst/>
          <a:extLst/>
        </p:spPr>
      </p:pic>
    </p:spTree>
    <p:extLst>
      <p:ext uri="{BB962C8B-B14F-4D97-AF65-F5344CB8AC3E}">
        <p14:creationId xmlns:p14="http://schemas.microsoft.com/office/powerpoint/2010/main" val="287611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Can We Do to    </a:t>
            </a:r>
            <a:br>
              <a:rPr lang="en-US" dirty="0" smtClean="0"/>
            </a:br>
            <a:r>
              <a:rPr lang="en-US" dirty="0"/>
              <a:t> </a:t>
            </a:r>
            <a:r>
              <a:rPr lang="en-US" dirty="0" smtClean="0"/>
              <a:t>                    Reverse this Slump?</a:t>
            </a:r>
            <a:endParaRPr lang="en-US" dirty="0"/>
          </a:p>
        </p:txBody>
      </p:sp>
      <p:sp>
        <p:nvSpPr>
          <p:cNvPr id="3" name="Content Placeholder 2"/>
          <p:cNvSpPr>
            <a:spLocks noGrp="1"/>
          </p:cNvSpPr>
          <p:nvPr>
            <p:ph idx="1"/>
          </p:nvPr>
        </p:nvSpPr>
        <p:spPr>
          <a:xfrm>
            <a:off x="677334" y="2160589"/>
            <a:ext cx="9523570" cy="4335214"/>
          </a:xfrm>
        </p:spPr>
        <p:txBody>
          <a:bodyPr>
            <a:normAutofit/>
          </a:bodyPr>
          <a:lstStyle/>
          <a:p>
            <a:pPr>
              <a:buAutoNum type="arabicPeriod"/>
            </a:pPr>
            <a:r>
              <a:rPr lang="en-US" sz="2000" dirty="0" smtClean="0"/>
              <a:t>Gather a research team—reading professors from Hannibal-LaGrange University and at least one teacher from each of Hannibal’s 5 elementary schools (mostly Title 1 teachers).</a:t>
            </a:r>
          </a:p>
          <a:p>
            <a:pPr>
              <a:buAutoNum type="arabicPeriod"/>
            </a:pPr>
            <a:endParaRPr lang="en-US" sz="2000" dirty="0" smtClean="0"/>
          </a:p>
          <a:p>
            <a:pPr>
              <a:buAutoNum type="arabicPeriod"/>
            </a:pPr>
            <a:r>
              <a:rPr lang="en-US" sz="2000" dirty="0" smtClean="0"/>
              <a:t>Search educational literature to find possible solutions.</a:t>
            </a:r>
          </a:p>
          <a:p>
            <a:pPr>
              <a:buAutoNum type="arabicPeriod"/>
            </a:pPr>
            <a:endParaRPr lang="en-US" sz="2000" dirty="0" smtClean="0"/>
          </a:p>
          <a:p>
            <a:pPr>
              <a:buAutoNum type="arabicPeriod"/>
            </a:pPr>
            <a:r>
              <a:rPr lang="en-US" sz="2000" dirty="0" smtClean="0"/>
              <a:t>Write a grant to the Riedel Foundation to support purchasing materials for the intervention</a:t>
            </a:r>
            <a:r>
              <a:rPr lang="en-US" sz="2000" dirty="0"/>
              <a:t>. ($1,500 Year 1, $1,500 Year 2, $1,000 Year 3--$4,000 </a:t>
            </a:r>
            <a:r>
              <a:rPr lang="en-US" sz="2000" dirty="0" smtClean="0"/>
              <a:t>total for 600 bags    100 bags in 2015, 200 bags in 2016 and 300 bags in 2017,                  $6.67 - $10.00 average cost per bag)</a:t>
            </a:r>
          </a:p>
          <a:p>
            <a:pPr>
              <a:buAutoNum type="arabicPeriod"/>
            </a:pPr>
            <a:endParaRPr lang="en-US" sz="2000" dirty="0"/>
          </a:p>
          <a:p>
            <a:pPr>
              <a:buAutoNum type="arabicPeriod"/>
            </a:pPr>
            <a:endParaRPr lang="en-US" dirty="0" smtClean="0"/>
          </a:p>
          <a:p>
            <a:pPr>
              <a:buAutoNum type="arabicPeriod"/>
            </a:pPr>
            <a:endParaRPr lang="en-US" dirty="0" smtClean="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6286">
            <a:off x="424070" y="216693"/>
            <a:ext cx="3180521" cy="1828801"/>
          </a:xfrm>
          <a:prstGeom prst="rect">
            <a:avLst/>
          </a:prstGeom>
          <a:noFill/>
          <a:ln>
            <a:noFill/>
          </a:ln>
          <a:effectLst/>
          <a:extLst/>
        </p:spPr>
      </p:pic>
    </p:spTree>
    <p:extLst>
      <p:ext uri="{BB962C8B-B14F-4D97-AF65-F5344CB8AC3E}">
        <p14:creationId xmlns:p14="http://schemas.microsoft.com/office/powerpoint/2010/main" val="23855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Process Continued—</a:t>
            </a:r>
            <a:br>
              <a:rPr lang="en-US" dirty="0" smtClean="0"/>
            </a:br>
            <a:r>
              <a:rPr lang="en-US" dirty="0" smtClean="0"/>
              <a:t>                     search for free resources</a:t>
            </a:r>
            <a:endParaRPr lang="en-US" dirty="0"/>
          </a:p>
        </p:txBody>
      </p:sp>
      <p:sp>
        <p:nvSpPr>
          <p:cNvPr id="3" name="Content Placeholder 2"/>
          <p:cNvSpPr>
            <a:spLocks noGrp="1"/>
          </p:cNvSpPr>
          <p:nvPr>
            <p:ph idx="1"/>
          </p:nvPr>
        </p:nvSpPr>
        <p:spPr>
          <a:xfrm>
            <a:off x="677334" y="2200345"/>
            <a:ext cx="9193016" cy="4420515"/>
          </a:xfrm>
        </p:spPr>
        <p:txBody>
          <a:bodyPr>
            <a:normAutofit fontScale="92500" lnSpcReduction="20000"/>
          </a:bodyPr>
          <a:lstStyle/>
          <a:p>
            <a:pPr marL="0" indent="0">
              <a:buNone/>
            </a:pPr>
            <a:r>
              <a:rPr lang="en-US" sz="2000" dirty="0">
                <a:solidFill>
                  <a:schemeClr val="accent1"/>
                </a:solidFill>
              </a:rPr>
              <a:t>4</a:t>
            </a:r>
            <a:r>
              <a:rPr lang="en-US" sz="2000" dirty="0" smtClean="0">
                <a:solidFill>
                  <a:schemeClr val="accent1"/>
                </a:solidFill>
              </a:rPr>
              <a:t>. </a:t>
            </a:r>
            <a:r>
              <a:rPr lang="en-US" sz="2000" dirty="0"/>
              <a:t>FACT--Families and Communities Together—donated backpacks left </a:t>
            </a:r>
            <a:r>
              <a:rPr lang="en-US" sz="2000" dirty="0" smtClean="0"/>
              <a:t>over</a:t>
            </a:r>
          </a:p>
          <a:p>
            <a:pPr marL="0" indent="0">
              <a:buNone/>
            </a:pPr>
            <a:r>
              <a:rPr lang="en-US" sz="2000" dirty="0" smtClean="0"/>
              <a:t>    from </a:t>
            </a:r>
            <a:r>
              <a:rPr lang="en-US" sz="2000" dirty="0"/>
              <a:t>project</a:t>
            </a:r>
            <a:r>
              <a:rPr lang="en-US" sz="2000" dirty="0" smtClean="0"/>
              <a:t>.</a:t>
            </a:r>
          </a:p>
          <a:p>
            <a:pPr marL="0" indent="0">
              <a:buNone/>
            </a:pPr>
            <a:endParaRPr lang="en-US" sz="2000" dirty="0"/>
          </a:p>
          <a:p>
            <a:pPr marL="0" indent="0">
              <a:buNone/>
            </a:pPr>
            <a:r>
              <a:rPr lang="en-US" sz="2000" dirty="0">
                <a:solidFill>
                  <a:schemeClr val="accent1">
                    <a:lumMod val="75000"/>
                  </a:schemeClr>
                </a:solidFill>
              </a:rPr>
              <a:t>5</a:t>
            </a:r>
            <a:r>
              <a:rPr lang="en-US" sz="2000" dirty="0" smtClean="0">
                <a:solidFill>
                  <a:schemeClr val="accent1">
                    <a:lumMod val="60000"/>
                    <a:lumOff val="40000"/>
                  </a:schemeClr>
                </a:solidFill>
              </a:rPr>
              <a:t>. </a:t>
            </a:r>
            <a:r>
              <a:rPr lang="en-US" sz="2000" dirty="0" smtClean="0"/>
              <a:t>Mother of a professor got some free books from Scholastic.</a:t>
            </a:r>
          </a:p>
          <a:p>
            <a:pPr marL="0" indent="0">
              <a:buNone/>
            </a:pPr>
            <a:endParaRPr lang="en-US" sz="2000" dirty="0"/>
          </a:p>
          <a:p>
            <a:pPr marL="0" indent="0">
              <a:buNone/>
            </a:pPr>
            <a:r>
              <a:rPr lang="en-US" sz="2000" dirty="0" smtClean="0">
                <a:solidFill>
                  <a:schemeClr val="accent1">
                    <a:lumMod val="75000"/>
                  </a:schemeClr>
                </a:solidFill>
              </a:rPr>
              <a:t>6</a:t>
            </a:r>
            <a:r>
              <a:rPr lang="en-US" sz="2000" dirty="0" smtClean="0"/>
              <a:t>.  At the International Literacy Association Convention, a vendor gave us 100</a:t>
            </a:r>
          </a:p>
          <a:p>
            <a:pPr marL="0" indent="0">
              <a:buNone/>
            </a:pPr>
            <a:r>
              <a:rPr lang="en-US" sz="2000" dirty="0"/>
              <a:t> </a:t>
            </a:r>
            <a:r>
              <a:rPr lang="en-US" sz="2000" dirty="0" smtClean="0"/>
              <a:t>    bags free.</a:t>
            </a:r>
          </a:p>
          <a:p>
            <a:pPr marL="457200" indent="-457200">
              <a:buAutoNum type="arabicPeriod" startAt="6"/>
            </a:pPr>
            <a:endParaRPr lang="en-US" sz="2000" dirty="0" smtClean="0"/>
          </a:p>
          <a:p>
            <a:pPr marL="0" indent="0">
              <a:buNone/>
            </a:pPr>
            <a:r>
              <a:rPr lang="en-US" sz="2000" dirty="0" smtClean="0">
                <a:solidFill>
                  <a:schemeClr val="accent1">
                    <a:lumMod val="75000"/>
                  </a:schemeClr>
                </a:solidFill>
              </a:rPr>
              <a:t>7. </a:t>
            </a:r>
            <a:r>
              <a:rPr lang="en-US" sz="2000" dirty="0" smtClean="0">
                <a:solidFill>
                  <a:schemeClr val="tx1"/>
                </a:solidFill>
              </a:rPr>
              <a:t>Missouri Conservationist donated a free </a:t>
            </a:r>
            <a:r>
              <a:rPr lang="en-US" sz="2000" i="1" dirty="0" smtClean="0">
                <a:solidFill>
                  <a:schemeClr val="tx1"/>
                </a:solidFill>
              </a:rPr>
              <a:t>Explor</a:t>
            </a:r>
            <a:r>
              <a:rPr lang="en-US" sz="2000" dirty="0" smtClean="0">
                <a:solidFill>
                  <a:schemeClr val="tx1"/>
                </a:solidFill>
              </a:rPr>
              <a:t> magazine for each student   </a:t>
            </a:r>
          </a:p>
          <a:p>
            <a:pPr marL="0" indent="0">
              <a:buNone/>
            </a:pPr>
            <a:r>
              <a:rPr lang="en-US" sz="2000" dirty="0" smtClean="0">
                <a:solidFill>
                  <a:schemeClr val="tx1"/>
                </a:solidFill>
              </a:rPr>
              <a:t>    and a card to complete for a free subscription.</a:t>
            </a:r>
          </a:p>
          <a:p>
            <a:pPr marL="0" indent="0">
              <a:buNone/>
            </a:pPr>
            <a:endParaRPr lang="en-US" sz="2000" dirty="0" smtClean="0">
              <a:solidFill>
                <a:schemeClr val="tx1"/>
              </a:solidFill>
            </a:endParaRPr>
          </a:p>
          <a:p>
            <a:pPr marL="0" indent="0">
              <a:buNone/>
            </a:pPr>
            <a:r>
              <a:rPr lang="en-US" sz="2000" dirty="0" smtClean="0">
                <a:solidFill>
                  <a:schemeClr val="tx1"/>
                </a:solidFill>
              </a:rPr>
              <a:t>What other free resources do you know?</a:t>
            </a:r>
            <a:endParaRPr lang="en-US" sz="2000" dirty="0">
              <a:solidFill>
                <a:schemeClr val="accent1">
                  <a:lumMod val="75000"/>
                </a:schemeClr>
              </a:solidFill>
            </a:endParaRPr>
          </a:p>
          <a:p>
            <a:pPr>
              <a:buAutoNum type="arabicPeriod"/>
            </a:pPr>
            <a:endParaRPr lang="en-US" sz="2000" dirty="0"/>
          </a:p>
          <a:p>
            <a:pPr>
              <a:buAutoNum type="arabicPeriod"/>
            </a:pPr>
            <a:endParaRPr lang="en-US" sz="20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2312">
            <a:off x="424070" y="216693"/>
            <a:ext cx="3180521" cy="1828801"/>
          </a:xfrm>
          <a:prstGeom prst="rect">
            <a:avLst/>
          </a:prstGeom>
          <a:noFill/>
          <a:ln>
            <a:noFill/>
          </a:ln>
          <a:effectLst/>
          <a:extLst/>
        </p:spPr>
      </p:pic>
    </p:spTree>
    <p:extLst>
      <p:ext uri="{BB962C8B-B14F-4D97-AF65-F5344CB8AC3E}">
        <p14:creationId xmlns:p14="http://schemas.microsoft.com/office/powerpoint/2010/main" val="309064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Process </a:t>
            </a:r>
            <a:r>
              <a:rPr lang="en-US" dirty="0"/>
              <a:t>C</a:t>
            </a:r>
            <a:r>
              <a:rPr lang="en-US" dirty="0" smtClean="0"/>
              <a:t>ontinued . . .</a:t>
            </a:r>
            <a:endParaRPr lang="en-US" dirty="0"/>
          </a:p>
        </p:txBody>
      </p:sp>
      <p:sp>
        <p:nvSpPr>
          <p:cNvPr id="3" name="Content Placeholder 2"/>
          <p:cNvSpPr>
            <a:spLocks noGrp="1"/>
          </p:cNvSpPr>
          <p:nvPr>
            <p:ph idx="1"/>
          </p:nvPr>
        </p:nvSpPr>
        <p:spPr>
          <a:xfrm>
            <a:off x="677334" y="2200345"/>
            <a:ext cx="9193016" cy="4420515"/>
          </a:xfrm>
        </p:spPr>
        <p:txBody>
          <a:bodyPr>
            <a:normAutofit lnSpcReduction="10000"/>
          </a:bodyPr>
          <a:lstStyle/>
          <a:p>
            <a:pPr marL="0" indent="0">
              <a:lnSpc>
                <a:spcPct val="110000"/>
              </a:lnSpc>
              <a:spcBef>
                <a:spcPts val="0"/>
              </a:spcBef>
              <a:buNone/>
            </a:pPr>
            <a:r>
              <a:rPr lang="en-US" sz="2000" dirty="0">
                <a:solidFill>
                  <a:schemeClr val="accent1"/>
                </a:solidFill>
              </a:rPr>
              <a:t>8. </a:t>
            </a:r>
            <a:r>
              <a:rPr lang="en-US" sz="2000" dirty="0" smtClean="0"/>
              <a:t>Based </a:t>
            </a:r>
            <a:r>
              <a:rPr lang="en-US" sz="2000" dirty="0"/>
              <a:t>on research of reading skills and teaching experience, determine </a:t>
            </a:r>
          </a:p>
          <a:p>
            <a:pPr marL="0" indent="0">
              <a:lnSpc>
                <a:spcPct val="110000"/>
              </a:lnSpc>
              <a:spcBef>
                <a:spcPts val="0"/>
              </a:spcBef>
              <a:buNone/>
            </a:pPr>
            <a:r>
              <a:rPr lang="en-US" sz="2000" dirty="0"/>
              <a:t>    contents of “Dig Into Reading” materials during 2014-15 to send home with    </a:t>
            </a:r>
          </a:p>
          <a:p>
            <a:pPr marL="0" indent="0">
              <a:lnSpc>
                <a:spcPct val="110000"/>
              </a:lnSpc>
              <a:spcBef>
                <a:spcPts val="0"/>
              </a:spcBef>
              <a:buNone/>
            </a:pPr>
            <a:r>
              <a:rPr lang="en-US" sz="2000" dirty="0"/>
              <a:t>    students the summer after kindergarten</a:t>
            </a:r>
          </a:p>
          <a:p>
            <a:pPr marL="0" indent="0">
              <a:lnSpc>
                <a:spcPct val="110000"/>
              </a:lnSpc>
              <a:spcBef>
                <a:spcPts val="0"/>
              </a:spcBef>
              <a:buNone/>
            </a:pPr>
            <a:endParaRPr lang="en-US" sz="2000" dirty="0" smtClean="0"/>
          </a:p>
          <a:p>
            <a:pPr marL="0" indent="0">
              <a:lnSpc>
                <a:spcPct val="110000"/>
              </a:lnSpc>
              <a:spcBef>
                <a:spcPts val="0"/>
              </a:spcBef>
              <a:buNone/>
            </a:pPr>
            <a:r>
              <a:rPr lang="en-US" sz="2000" dirty="0" smtClean="0">
                <a:solidFill>
                  <a:schemeClr val="accent1">
                    <a:lumMod val="60000"/>
                    <a:lumOff val="40000"/>
                  </a:schemeClr>
                </a:solidFill>
              </a:rPr>
              <a:t>9. </a:t>
            </a:r>
            <a:r>
              <a:rPr lang="en-US" sz="2000" dirty="0" smtClean="0"/>
              <a:t>Summer 2015, send home 100 “Dig Into Reading” bags with kindergarten</a:t>
            </a:r>
          </a:p>
          <a:p>
            <a:pPr marL="0" indent="0">
              <a:lnSpc>
                <a:spcPct val="110000"/>
              </a:lnSpc>
              <a:spcBef>
                <a:spcPts val="0"/>
              </a:spcBef>
              <a:buNone/>
            </a:pPr>
            <a:r>
              <a:rPr lang="en-US" sz="2000" dirty="0" smtClean="0"/>
              <a:t>     students.</a:t>
            </a:r>
          </a:p>
          <a:p>
            <a:pPr marL="0" indent="0">
              <a:lnSpc>
                <a:spcPct val="110000"/>
              </a:lnSpc>
              <a:spcBef>
                <a:spcPts val="0"/>
              </a:spcBef>
              <a:buNone/>
            </a:pPr>
            <a:endParaRPr lang="en-US" sz="2000" dirty="0" smtClean="0"/>
          </a:p>
          <a:p>
            <a:pPr marL="0" indent="0">
              <a:lnSpc>
                <a:spcPct val="110000"/>
              </a:lnSpc>
              <a:spcBef>
                <a:spcPts val="0"/>
              </a:spcBef>
              <a:buNone/>
            </a:pPr>
            <a:endParaRPr lang="en-US" sz="2000" dirty="0" smtClean="0"/>
          </a:p>
          <a:p>
            <a:pPr marL="0" indent="0">
              <a:lnSpc>
                <a:spcPct val="110000"/>
              </a:lnSpc>
              <a:spcBef>
                <a:spcPts val="0"/>
              </a:spcBef>
              <a:buNone/>
            </a:pPr>
            <a:r>
              <a:rPr lang="en-US" sz="2000" dirty="0" smtClean="0">
                <a:solidFill>
                  <a:schemeClr val="accent1"/>
                </a:solidFill>
              </a:rPr>
              <a:t>10. </a:t>
            </a:r>
            <a:r>
              <a:rPr lang="en-US" sz="2000" dirty="0" smtClean="0"/>
              <a:t>Repeat process during 2015-16 to determine materials for first grade </a:t>
            </a:r>
          </a:p>
          <a:p>
            <a:pPr marL="0" indent="0">
              <a:lnSpc>
                <a:spcPct val="110000"/>
              </a:lnSpc>
              <a:spcBef>
                <a:spcPts val="0"/>
              </a:spcBef>
              <a:buNone/>
            </a:pPr>
            <a:r>
              <a:rPr lang="en-US" sz="2000" dirty="0"/>
              <a:t> </a:t>
            </a:r>
            <a:r>
              <a:rPr lang="en-US" sz="2000" dirty="0" smtClean="0"/>
              <a:t>   students.</a:t>
            </a:r>
          </a:p>
          <a:p>
            <a:pPr marL="0" indent="0">
              <a:lnSpc>
                <a:spcPct val="110000"/>
              </a:lnSpc>
              <a:spcBef>
                <a:spcPts val="0"/>
              </a:spcBef>
              <a:buNone/>
            </a:pPr>
            <a:endParaRPr lang="en-US" sz="2000" dirty="0" smtClean="0"/>
          </a:p>
          <a:p>
            <a:pPr marL="0" indent="0">
              <a:lnSpc>
                <a:spcPct val="110000"/>
              </a:lnSpc>
              <a:spcBef>
                <a:spcPts val="0"/>
              </a:spcBef>
              <a:buNone/>
            </a:pPr>
            <a:endParaRPr lang="en-US" sz="2000" dirty="0"/>
          </a:p>
          <a:p>
            <a:pPr marL="0" indent="0">
              <a:lnSpc>
                <a:spcPct val="110000"/>
              </a:lnSpc>
              <a:spcBef>
                <a:spcPts val="0"/>
              </a:spcBef>
              <a:buNone/>
            </a:pPr>
            <a:r>
              <a:rPr lang="en-US" sz="2000" dirty="0" smtClean="0">
                <a:solidFill>
                  <a:schemeClr val="accent1"/>
                </a:solidFill>
              </a:rPr>
              <a:t>11. </a:t>
            </a:r>
            <a:r>
              <a:rPr lang="en-US" sz="2000" dirty="0" smtClean="0"/>
              <a:t>Summer 2016, send home 200 bags—100 with kindergarten students and</a:t>
            </a:r>
          </a:p>
          <a:p>
            <a:pPr marL="0" indent="0">
              <a:lnSpc>
                <a:spcPct val="110000"/>
              </a:lnSpc>
              <a:spcBef>
                <a:spcPts val="0"/>
              </a:spcBef>
              <a:buNone/>
            </a:pPr>
            <a:r>
              <a:rPr lang="en-US" sz="2000" dirty="0" smtClean="0"/>
              <a:t>      100 with first grade students.</a:t>
            </a:r>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2312">
            <a:off x="424070" y="216693"/>
            <a:ext cx="3180521" cy="1828801"/>
          </a:xfrm>
          <a:prstGeom prst="rect">
            <a:avLst/>
          </a:prstGeom>
          <a:noFill/>
          <a:ln>
            <a:noFill/>
          </a:ln>
          <a:effectLst/>
          <a:extLst/>
        </p:spPr>
      </p:pic>
    </p:spTree>
    <p:extLst>
      <p:ext uri="{BB962C8B-B14F-4D97-AF65-F5344CB8AC3E}">
        <p14:creationId xmlns:p14="http://schemas.microsoft.com/office/powerpoint/2010/main" val="91569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Process </a:t>
            </a:r>
            <a:r>
              <a:rPr lang="en-US" dirty="0"/>
              <a:t>C</a:t>
            </a:r>
            <a:r>
              <a:rPr lang="en-US" dirty="0" smtClean="0"/>
              <a:t>ontinued . . .</a:t>
            </a:r>
            <a:endParaRPr lang="en-US" dirty="0"/>
          </a:p>
        </p:txBody>
      </p:sp>
      <p:sp>
        <p:nvSpPr>
          <p:cNvPr id="3" name="Content Placeholder 2"/>
          <p:cNvSpPr>
            <a:spLocks noGrp="1"/>
          </p:cNvSpPr>
          <p:nvPr>
            <p:ph idx="1"/>
          </p:nvPr>
        </p:nvSpPr>
        <p:spPr>
          <a:xfrm>
            <a:off x="677334" y="2200345"/>
            <a:ext cx="9193016" cy="4420515"/>
          </a:xfrm>
        </p:spPr>
        <p:txBody>
          <a:bodyPr>
            <a:normAutofit fontScale="92500"/>
          </a:bodyPr>
          <a:lstStyle/>
          <a:p>
            <a:pPr marL="0" indent="0">
              <a:lnSpc>
                <a:spcPct val="110000"/>
              </a:lnSpc>
              <a:spcBef>
                <a:spcPts val="0"/>
              </a:spcBef>
              <a:buNone/>
            </a:pPr>
            <a:endParaRPr lang="en-US" sz="2400" dirty="0"/>
          </a:p>
          <a:p>
            <a:pPr marL="0" indent="0">
              <a:lnSpc>
                <a:spcPct val="110000"/>
              </a:lnSpc>
              <a:spcBef>
                <a:spcPts val="0"/>
              </a:spcBef>
              <a:buNone/>
            </a:pPr>
            <a:r>
              <a:rPr lang="en-US" sz="2400" dirty="0" smtClean="0">
                <a:solidFill>
                  <a:schemeClr val="accent1"/>
                </a:solidFill>
              </a:rPr>
              <a:t>12. </a:t>
            </a:r>
            <a:r>
              <a:rPr lang="en-US" sz="2400" dirty="0"/>
              <a:t>Collect reading data each May and </a:t>
            </a:r>
            <a:r>
              <a:rPr lang="en-US" sz="2400" dirty="0" smtClean="0"/>
              <a:t>August/September.</a:t>
            </a:r>
          </a:p>
          <a:p>
            <a:pPr marL="0" indent="0">
              <a:lnSpc>
                <a:spcPct val="110000"/>
              </a:lnSpc>
              <a:spcBef>
                <a:spcPts val="0"/>
              </a:spcBef>
              <a:buNone/>
            </a:pPr>
            <a:endParaRPr lang="en-US" sz="2400" dirty="0"/>
          </a:p>
          <a:p>
            <a:pPr marL="0" indent="0">
              <a:lnSpc>
                <a:spcPct val="110000"/>
              </a:lnSpc>
              <a:spcBef>
                <a:spcPts val="0"/>
              </a:spcBef>
              <a:buNone/>
            </a:pPr>
            <a:r>
              <a:rPr lang="en-US" sz="2400" dirty="0" smtClean="0">
                <a:solidFill>
                  <a:schemeClr val="accent1"/>
                </a:solidFill>
              </a:rPr>
              <a:t>13. </a:t>
            </a:r>
            <a:r>
              <a:rPr lang="en-US" sz="2400" dirty="0" smtClean="0"/>
              <a:t>Repeat process during 2016-17 to determine materials for second grade students.</a:t>
            </a:r>
          </a:p>
          <a:p>
            <a:pPr marL="0" indent="0">
              <a:lnSpc>
                <a:spcPct val="110000"/>
              </a:lnSpc>
              <a:spcBef>
                <a:spcPts val="0"/>
              </a:spcBef>
              <a:buNone/>
            </a:pPr>
            <a:endParaRPr lang="en-US" sz="2400" dirty="0"/>
          </a:p>
          <a:p>
            <a:pPr marL="0" indent="0">
              <a:lnSpc>
                <a:spcPct val="110000"/>
              </a:lnSpc>
              <a:spcBef>
                <a:spcPts val="0"/>
              </a:spcBef>
              <a:buNone/>
            </a:pPr>
            <a:r>
              <a:rPr lang="en-US" sz="2400" dirty="0" smtClean="0">
                <a:solidFill>
                  <a:schemeClr val="accent1"/>
                </a:solidFill>
              </a:rPr>
              <a:t>14. </a:t>
            </a:r>
            <a:r>
              <a:rPr lang="en-US" sz="2400" dirty="0" smtClean="0"/>
              <a:t>Summer 2017, send home 300 bags—100 with kindergarten students, 100 with first graders, and 100 with second graders </a:t>
            </a:r>
          </a:p>
          <a:p>
            <a:pPr marL="0" indent="0">
              <a:lnSpc>
                <a:spcPct val="110000"/>
              </a:lnSpc>
              <a:spcBef>
                <a:spcPts val="0"/>
              </a:spcBef>
              <a:buNone/>
            </a:pPr>
            <a:endParaRPr lang="en-US" sz="2400" dirty="0"/>
          </a:p>
          <a:p>
            <a:pPr marL="0" indent="0">
              <a:lnSpc>
                <a:spcPct val="110000"/>
              </a:lnSpc>
              <a:spcBef>
                <a:spcPts val="0"/>
              </a:spcBef>
              <a:buNone/>
            </a:pPr>
            <a:r>
              <a:rPr lang="en-US" sz="2400" dirty="0" smtClean="0">
                <a:solidFill>
                  <a:schemeClr val="accent1"/>
                </a:solidFill>
              </a:rPr>
              <a:t>15. </a:t>
            </a:r>
            <a:r>
              <a:rPr lang="en-US" sz="2400" dirty="0" smtClean="0"/>
              <a:t>2017-18, complete data analysis and shift responsibility for “Dig Into Reading” materials to Hannibal Public Schools’ Title Reading.</a:t>
            </a:r>
            <a:endParaRPr lang="en-US" sz="24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2312">
            <a:off x="424070" y="216693"/>
            <a:ext cx="3180521" cy="1828801"/>
          </a:xfrm>
          <a:prstGeom prst="rect">
            <a:avLst/>
          </a:prstGeom>
          <a:noFill/>
          <a:ln>
            <a:noFill/>
          </a:ln>
          <a:effectLst/>
          <a:extLst/>
        </p:spPr>
      </p:pic>
    </p:spTree>
    <p:extLst>
      <p:ext uri="{BB962C8B-B14F-4D97-AF65-F5344CB8AC3E}">
        <p14:creationId xmlns:p14="http://schemas.microsoft.com/office/powerpoint/2010/main" val="366734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99" y="983128"/>
            <a:ext cx="10480996" cy="1320800"/>
          </a:xfrm>
        </p:spPr>
        <p:txBody>
          <a:bodyPr>
            <a:normAutofit/>
          </a:bodyPr>
          <a:lstStyle/>
          <a:p>
            <a:r>
              <a:rPr lang="en-US" dirty="0" smtClean="0"/>
              <a:t>                        What is the Best Packaging?</a:t>
            </a:r>
            <a:endParaRPr lang="en-US" dirty="0"/>
          </a:p>
        </p:txBody>
      </p:sp>
      <p:sp>
        <p:nvSpPr>
          <p:cNvPr id="3" name="Content Placeholder 2"/>
          <p:cNvSpPr>
            <a:spLocks noGrp="1"/>
          </p:cNvSpPr>
          <p:nvPr>
            <p:ph idx="1"/>
          </p:nvPr>
        </p:nvSpPr>
        <p:spPr>
          <a:xfrm>
            <a:off x="677333" y="2160589"/>
            <a:ext cx="9071973" cy="3880773"/>
          </a:xfrm>
        </p:spPr>
        <p:txBody>
          <a:bodyPr>
            <a:normAutofit fontScale="77500" lnSpcReduction="20000"/>
          </a:bodyPr>
          <a:lstStyle/>
          <a:p>
            <a:r>
              <a:rPr lang="en-US" sz="3600" dirty="0" smtClean="0">
                <a:solidFill>
                  <a:srgbClr val="FF0000"/>
                </a:solidFill>
              </a:rPr>
              <a:t>Cost and quality were issues </a:t>
            </a:r>
          </a:p>
          <a:p>
            <a:pPr marL="457200" lvl="1" indent="0">
              <a:buNone/>
            </a:pPr>
            <a:r>
              <a:rPr lang="en-US" sz="3400" dirty="0"/>
              <a:t>Cheap </a:t>
            </a:r>
            <a:r>
              <a:rPr lang="en-US" sz="3400" dirty="0" smtClean="0"/>
              <a:t>bags—may not be returned</a:t>
            </a:r>
            <a:endParaRPr lang="en-US" sz="3400" dirty="0"/>
          </a:p>
          <a:p>
            <a:pPr marL="457200" lvl="1" indent="0">
              <a:buNone/>
            </a:pPr>
            <a:r>
              <a:rPr lang="en-US" sz="3400" dirty="0"/>
              <a:t>Marker </a:t>
            </a:r>
            <a:r>
              <a:rPr lang="en-US" sz="3400" dirty="0" smtClean="0"/>
              <a:t>bled on linen</a:t>
            </a:r>
            <a:endParaRPr lang="en-US" sz="3600" dirty="0" smtClean="0"/>
          </a:p>
          <a:p>
            <a:r>
              <a:rPr lang="en-US" sz="3600" dirty="0">
                <a:solidFill>
                  <a:srgbClr val="FF0000"/>
                </a:solidFill>
              </a:rPr>
              <a:t>Different styles for different </a:t>
            </a:r>
            <a:r>
              <a:rPr lang="en-US" sz="3600" dirty="0" smtClean="0">
                <a:solidFill>
                  <a:srgbClr val="FF0000"/>
                </a:solidFill>
              </a:rPr>
              <a:t>grades</a:t>
            </a:r>
          </a:p>
          <a:p>
            <a:pPr marL="457200" lvl="1" indent="0">
              <a:buNone/>
            </a:pPr>
            <a:r>
              <a:rPr lang="en-US" sz="3400" dirty="0" smtClean="0"/>
              <a:t>Oriental Trading—bright color tote bags, </a:t>
            </a:r>
          </a:p>
          <a:p>
            <a:pPr marL="457200" lvl="1" indent="0">
              <a:buNone/>
            </a:pPr>
            <a:r>
              <a:rPr lang="en-US" sz="3400" dirty="0" smtClean="0"/>
              <a:t>glued Velcro to keep it closed</a:t>
            </a:r>
          </a:p>
          <a:p>
            <a:pPr marL="457200" lvl="1" indent="0">
              <a:buNone/>
            </a:pPr>
            <a:r>
              <a:rPr lang="en-US" sz="3400" dirty="0" smtClean="0"/>
              <a:t>Free bags from vendor at ILA Conference</a:t>
            </a:r>
          </a:p>
          <a:p>
            <a:pPr marL="457200" lvl="1" indent="0">
              <a:buNone/>
            </a:pPr>
            <a:r>
              <a:rPr lang="en-US" sz="3400" dirty="0" smtClean="0"/>
              <a:t>Donated backpacks from a local community organization </a:t>
            </a:r>
            <a:endParaRPr lang="en-US" sz="30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9323">
            <a:off x="424070" y="216693"/>
            <a:ext cx="3180521" cy="1828801"/>
          </a:xfrm>
          <a:prstGeom prst="rect">
            <a:avLst/>
          </a:prstGeom>
          <a:noFill/>
          <a:ln>
            <a:noFill/>
          </a:ln>
          <a:effectLs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59764">
            <a:off x="8859412" y="2542005"/>
            <a:ext cx="3201576" cy="2415934"/>
          </a:xfrm>
          <a:prstGeom prst="rect">
            <a:avLst/>
          </a:prstGeom>
        </p:spPr>
      </p:pic>
    </p:spTree>
    <p:extLst>
      <p:ext uri="{BB962C8B-B14F-4D97-AF65-F5344CB8AC3E}">
        <p14:creationId xmlns:p14="http://schemas.microsoft.com/office/powerpoint/2010/main" val="399921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612" y="839789"/>
            <a:ext cx="10205314" cy="1320800"/>
          </a:xfrm>
        </p:spPr>
        <p:txBody>
          <a:bodyPr/>
          <a:lstStyle/>
          <a:p>
            <a:r>
              <a:rPr lang="en-US" dirty="0" smtClean="0"/>
              <a:t>                                Should We Have a Logo?</a:t>
            </a:r>
            <a:endParaRPr lang="en-US" dirty="0"/>
          </a:p>
        </p:txBody>
      </p:sp>
      <p:sp>
        <p:nvSpPr>
          <p:cNvPr id="3" name="Content Placeholder 2"/>
          <p:cNvSpPr>
            <a:spLocks noGrp="1"/>
          </p:cNvSpPr>
          <p:nvPr>
            <p:ph idx="1"/>
          </p:nvPr>
        </p:nvSpPr>
        <p:spPr>
          <a:xfrm>
            <a:off x="677334" y="2160589"/>
            <a:ext cx="9265156" cy="4459152"/>
          </a:xfrm>
        </p:spPr>
        <p:txBody>
          <a:bodyPr>
            <a:normAutofit/>
          </a:bodyPr>
          <a:lstStyle/>
          <a:p>
            <a:r>
              <a:rPr lang="en-US" sz="2800" dirty="0" smtClean="0"/>
              <a:t>Brainstormed possible logos.</a:t>
            </a:r>
          </a:p>
          <a:p>
            <a:r>
              <a:rPr lang="en-US" sz="2800" dirty="0" smtClean="0"/>
              <a:t>A template was made by friend in the HLGU Public Relations office.</a:t>
            </a:r>
          </a:p>
          <a:p>
            <a:r>
              <a:rPr lang="en-US" sz="2800" dirty="0" smtClean="0"/>
              <a:t>Using a black or silver Sharpie, hand-stenciled the logo on each bag—1 (Kdg.), 2 (1</a:t>
            </a:r>
            <a:r>
              <a:rPr lang="en-US" sz="2800" baseline="30000" dirty="0" smtClean="0"/>
              <a:t>st</a:t>
            </a:r>
            <a:r>
              <a:rPr lang="en-US" sz="2800" dirty="0" smtClean="0"/>
              <a:t>) and 3 (2</a:t>
            </a:r>
            <a:r>
              <a:rPr lang="en-US" sz="2800" baseline="30000" dirty="0" smtClean="0"/>
              <a:t>nd</a:t>
            </a:r>
            <a:r>
              <a:rPr lang="en-US" sz="2800" dirty="0" smtClean="0"/>
              <a:t>) were added to denote grade levels. </a:t>
            </a:r>
          </a:p>
          <a:p>
            <a:pPr lvl="2"/>
            <a:r>
              <a:rPr lang="en-US" sz="2400" dirty="0" smtClean="0"/>
              <a:t>Printing would increase price to around $5.00 per bag.</a:t>
            </a:r>
          </a:p>
          <a:p>
            <a:pPr lvl="2"/>
            <a:r>
              <a:rPr lang="en-US" sz="2400" dirty="0" smtClean="0"/>
              <a:t>How many bags will be returned each year?</a:t>
            </a:r>
            <a:endParaRPr lang="en-US" sz="2400" dirty="0"/>
          </a:p>
        </p:txBody>
      </p:sp>
      <p:pic>
        <p:nvPicPr>
          <p:cNvPr id="4" name="Picture 3" descr="Picture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01468">
            <a:off x="398312" y="216693"/>
            <a:ext cx="3180521" cy="1828801"/>
          </a:xfrm>
          <a:prstGeom prst="rect">
            <a:avLst/>
          </a:prstGeom>
          <a:noFill/>
          <a:ln>
            <a:noFill/>
          </a:ln>
          <a:effectLst/>
          <a:extLst/>
        </p:spPr>
      </p:pic>
    </p:spTree>
    <p:extLst>
      <p:ext uri="{BB962C8B-B14F-4D97-AF65-F5344CB8AC3E}">
        <p14:creationId xmlns:p14="http://schemas.microsoft.com/office/powerpoint/2010/main" val="38089808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3648</TotalTime>
  <Words>1552</Words>
  <Application>Microsoft Macintosh PowerPoint</Application>
  <PresentationFormat>Widescreen</PresentationFormat>
  <Paragraphs>354</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OFL Sorts Mill Goudy TT</vt:lpstr>
      <vt:lpstr>Trebuchet MS</vt:lpstr>
      <vt:lpstr>Wingdings 3</vt:lpstr>
      <vt:lpstr>Arial</vt:lpstr>
      <vt:lpstr>Facet</vt:lpstr>
      <vt:lpstr>                      </vt:lpstr>
      <vt:lpstr>Getting To Know You . . .</vt:lpstr>
      <vt:lpstr>                     The Reason for the Project</vt:lpstr>
      <vt:lpstr>                     What Can We Do to                          Reverse this Slump?</vt:lpstr>
      <vt:lpstr>                      The Process Continued—                      search for free resources</vt:lpstr>
      <vt:lpstr>                      The Process Continued . . .</vt:lpstr>
      <vt:lpstr>                      The Process Continued . . .</vt:lpstr>
      <vt:lpstr>                        What is the Best Packaging?</vt:lpstr>
      <vt:lpstr>                                Should We Have a Logo?</vt:lpstr>
      <vt:lpstr>What did Hannibal Public School teachers do?</vt:lpstr>
      <vt:lpstr>What did Hannibal Public School teachers do?</vt:lpstr>
      <vt:lpstr>Hannibal-LaGrange University contributed:</vt:lpstr>
      <vt:lpstr>Hannibal-LaGrange University contributed:</vt:lpstr>
      <vt:lpstr>Reading Skills in Dig Into Reading bags</vt:lpstr>
      <vt:lpstr>                         What’s inside the                      “Dig Into Reading” bag?</vt:lpstr>
      <vt:lpstr>                              What Research-Based                                                 Activities Were Included?</vt:lpstr>
      <vt:lpstr>Kindergarten—Sight Word Snake game</vt:lpstr>
      <vt:lpstr>Alphabet Activities</vt:lpstr>
      <vt:lpstr>Fry’s Instant Words Phrases (1st gr.)</vt:lpstr>
      <vt:lpstr>                                Building Words                           Phonograms/Rimes from                             Fountas &amp; Pinnell’s List</vt:lpstr>
      <vt:lpstr>Roll-Say-Keep Kdg. – short vowels, 1st—short and long vowels, 3rd—double vowels and  vowels with silent e</vt:lpstr>
      <vt:lpstr>                     Books, Books, and More                                  Books!!</vt:lpstr>
      <vt:lpstr>Students get to keep 4 books Rhymes and Songs, Nursery Rhymes (to encourage Phonemic Awareness) 4 books that students keeps (Keep Books from Ohio State University—25 cents each) </vt:lpstr>
      <vt:lpstr>                                                       What Was the Summer                             2014 Kindergarten                               Baseline Data?                                 *</vt:lpstr>
      <vt:lpstr>                     What Were the Intervention                         Summer 2015 Results for                                 Kindergarteners?</vt:lpstr>
      <vt:lpstr>                       What Were the Intervention                         Summer 2016 Results for                                 Kindergarteners?</vt:lpstr>
      <vt:lpstr>                         What Were the Kindergarten                            Results From 2014 to 2016?</vt:lpstr>
      <vt:lpstr>                         What Was the Summer                               2014 First Grade                                 Baseline Data?</vt:lpstr>
      <vt:lpstr>                         What Was the Summer 2015                            First Grade Reading Level                                      Baseline Data?</vt:lpstr>
      <vt:lpstr>                      What Were the Intervention                         Summer 2016 Results for                                Reading Levels of First Graders?</vt:lpstr>
      <vt:lpstr>                        What Were the First Grade                             Reading Level Results   v                           From 2014 to 2016?</vt:lpstr>
      <vt:lpstr>Sight Word Results—Summer 2016 Intervention (received Dig Into Reading materials)</vt:lpstr>
      <vt:lpstr>Calendars Showing Daily Use of Dig Into Reading Materials</vt:lpstr>
      <vt:lpstr>                        How Many “Dig Into Reading”                                Bags Were Returned?</vt:lpstr>
      <vt:lpstr>                       How Many Parent Feedback                        Forms Were Returned? </vt:lpstr>
      <vt:lpstr>Feel free to look at the “Dig Into Reading” bags and at the conference handout</vt:lpstr>
      <vt:lpstr>References</vt:lpstr>
      <vt:lpstr>                                                      </vt:lpstr>
    </vt:vector>
  </TitlesOfParts>
  <Company>Hannibal-LaGrange University</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Albee, Julie</dc:creator>
  <cp:lastModifiedBy>Ana June</cp:lastModifiedBy>
  <cp:revision>87</cp:revision>
  <cp:lastPrinted>2016-10-04T23:52:57Z</cp:lastPrinted>
  <dcterms:created xsi:type="dcterms:W3CDTF">2016-09-16T16:57:35Z</dcterms:created>
  <dcterms:modified xsi:type="dcterms:W3CDTF">2017-11-01T16:33:53Z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-407323602</vt:i4>
  </property>
  <property fmtid="{D5CDD505-2E9C-101B-9397-08002B2CF9AE}" pid="3" name="_NewReviewCycle">
    <vt:lpwstr/>
  </property>
  <property fmtid="{D5CDD505-2E9C-101B-9397-08002B2CF9AE}" pid="4" name="_EmailSubject">
    <vt:lpwstr>PowerPoint</vt:lpwstr>
  </property>
  <property fmtid="{D5CDD505-2E9C-101B-9397-08002B2CF9AE}" pid="5" name="_AuthorEmail">
    <vt:lpwstr>jalbee@hlg.edu</vt:lpwstr>
  </property>
  <property fmtid="{D5CDD505-2E9C-101B-9397-08002B2CF9AE}" pid="6" name="_AuthorEmailDisplayName">
    <vt:lpwstr>Albee, Julie</vt:lpwstr>
  </property>
  <property fmtid="{D5CDD505-2E9C-101B-9397-08002B2CF9AE}" pid="7" name="_PreviousAdHocReviewCycleID">
    <vt:i4>1771222040</vt:i4>
  </property>
</Properties>
</file>